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Archivo Black" panose="020B0604020202020204" charset="0"/>
      <p:regular r:id="rId23"/>
    </p:embeddedFont>
    <p:embeddedFont>
      <p:font typeface="Garet" panose="020B0604020202020204" charset="0"/>
      <p:regular r:id="rId24"/>
    </p:embeddedFont>
    <p:embeddedFont>
      <p:font typeface="Garet Bold" panose="020B0604020202020204" charset="0"/>
      <p:regular r:id="rId25"/>
    </p:embeddedFont>
    <p:embeddedFont>
      <p:font typeface="Garet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5522173" y="8311463"/>
            <a:ext cx="1880002" cy="946837"/>
          </a:xfrm>
          <a:custGeom>
            <a:avLst/>
            <a:gdLst/>
            <a:ahLst/>
            <a:cxnLst/>
            <a:rect l="l" t="t" r="r" b="b"/>
            <a:pathLst>
              <a:path w="1880002" h="946837">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Freeform 4"/>
          <p:cNvSpPr/>
          <p:nvPr/>
        </p:nvSpPr>
        <p:spPr>
          <a:xfrm>
            <a:off x="1028700" y="1028700"/>
            <a:ext cx="797433" cy="707541"/>
          </a:xfrm>
          <a:custGeom>
            <a:avLst/>
            <a:gdLst/>
            <a:ahLst/>
            <a:cxnLst/>
            <a:rect l="l" t="t" r="r" b="b"/>
            <a:pathLst>
              <a:path w="797433" h="707541">
                <a:moveTo>
                  <a:pt x="0" y="0"/>
                </a:moveTo>
                <a:lnTo>
                  <a:pt x="797433" y="0"/>
                </a:lnTo>
                <a:lnTo>
                  <a:pt x="797433" y="707541"/>
                </a:lnTo>
                <a:lnTo>
                  <a:pt x="0" y="707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5" name="TextBox 5"/>
          <p:cNvSpPr txBox="1"/>
          <p:nvPr/>
        </p:nvSpPr>
        <p:spPr>
          <a:xfrm>
            <a:off x="4457085" y="6684564"/>
            <a:ext cx="9373830" cy="483270"/>
          </a:xfrm>
          <a:prstGeom prst="rect">
            <a:avLst/>
          </a:prstGeom>
        </p:spPr>
        <p:txBody>
          <a:bodyPr lIns="0" tIns="0" rIns="0" bIns="0" rtlCol="0" anchor="t">
            <a:spAutoFit/>
          </a:bodyPr>
          <a:lstStyle/>
          <a:p>
            <a:pPr marL="0" lvl="0" indent="0" algn="ctr">
              <a:lnSpc>
                <a:spcPts val="3648"/>
              </a:lnSpc>
              <a:spcBef>
                <a:spcPct val="0"/>
              </a:spcBef>
            </a:pPr>
            <a:r>
              <a:rPr lang="en-US" sz="3648" spc="-288">
                <a:solidFill>
                  <a:srgbClr val="000000"/>
                </a:solidFill>
                <a:latin typeface="Archivo Black"/>
                <a:ea typeface="Archivo Black"/>
                <a:cs typeface="Archivo Black"/>
                <a:sym typeface="Archivo Black"/>
              </a:rPr>
              <a:t>Presented by: GROUP 2</a:t>
            </a:r>
          </a:p>
        </p:txBody>
      </p:sp>
      <p:sp>
        <p:nvSpPr>
          <p:cNvPr id="6" name="TextBox 6"/>
          <p:cNvSpPr txBox="1"/>
          <p:nvPr/>
        </p:nvSpPr>
        <p:spPr>
          <a:xfrm>
            <a:off x="12231635" y="934423"/>
            <a:ext cx="5170540" cy="365797"/>
          </a:xfrm>
          <a:prstGeom prst="rect">
            <a:avLst/>
          </a:prstGeom>
        </p:spPr>
        <p:txBody>
          <a:bodyPr lIns="0" tIns="0" rIns="0" bIns="0" rtlCol="0" anchor="t">
            <a:spAutoFit/>
          </a:bodyPr>
          <a:lstStyle/>
          <a:p>
            <a:pPr algn="l">
              <a:lnSpc>
                <a:spcPts val="2939"/>
              </a:lnSpc>
              <a:spcBef>
                <a:spcPct val="0"/>
              </a:spcBef>
            </a:pPr>
            <a:r>
              <a:rPr lang="en-US" sz="2099">
                <a:solidFill>
                  <a:srgbClr val="000000"/>
                </a:solidFill>
                <a:latin typeface="Garet"/>
                <a:ea typeface="Garet"/>
                <a:cs typeface="Garet"/>
                <a:sym typeface="Garet"/>
              </a:rPr>
              <a:t>Capstone &amp; Research 1</a:t>
            </a:r>
          </a:p>
        </p:txBody>
      </p:sp>
      <p:sp>
        <p:nvSpPr>
          <p:cNvPr id="7" name="Freeform 7"/>
          <p:cNvSpPr/>
          <p:nvPr/>
        </p:nvSpPr>
        <p:spPr>
          <a:xfrm>
            <a:off x="11750642" y="982048"/>
            <a:ext cx="338117" cy="338117"/>
          </a:xfrm>
          <a:custGeom>
            <a:avLst/>
            <a:gdLst/>
            <a:ahLst/>
            <a:cxnLst/>
            <a:rect l="l" t="t" r="r" b="b"/>
            <a:pathLst>
              <a:path w="338117" h="338117">
                <a:moveTo>
                  <a:pt x="0" y="0"/>
                </a:moveTo>
                <a:lnTo>
                  <a:pt x="338118" y="0"/>
                </a:lnTo>
                <a:lnTo>
                  <a:pt x="338118" y="338117"/>
                </a:lnTo>
                <a:lnTo>
                  <a:pt x="0" y="338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8" name="TextBox 8"/>
          <p:cNvSpPr txBox="1"/>
          <p:nvPr/>
        </p:nvSpPr>
        <p:spPr>
          <a:xfrm>
            <a:off x="1930714" y="3127771"/>
            <a:ext cx="14865359" cy="3057190"/>
          </a:xfrm>
          <a:prstGeom prst="rect">
            <a:avLst/>
          </a:prstGeom>
        </p:spPr>
        <p:txBody>
          <a:bodyPr lIns="0" tIns="0" rIns="0" bIns="0" rtlCol="0" anchor="t">
            <a:spAutoFit/>
          </a:bodyPr>
          <a:lstStyle/>
          <a:p>
            <a:pPr algn="ctr">
              <a:lnSpc>
                <a:spcPts val="11864"/>
              </a:lnSpc>
            </a:pPr>
            <a:r>
              <a:rPr lang="en-US" sz="10885" spc="-859">
                <a:solidFill>
                  <a:srgbClr val="000000"/>
                </a:solidFill>
                <a:latin typeface="Archivo Black"/>
                <a:ea typeface="Archivo Black"/>
                <a:cs typeface="Archivo Black"/>
                <a:sym typeface="Archivo Black"/>
              </a:rPr>
              <a:t>DATAFLOW DIAGRAM</a:t>
            </a:r>
          </a:p>
          <a:p>
            <a:pPr marL="0" lvl="0" indent="0" algn="ctr">
              <a:lnSpc>
                <a:spcPts val="11864"/>
              </a:lnSpc>
            </a:pPr>
            <a:r>
              <a:rPr lang="en-US" sz="10885" spc="-859">
                <a:solidFill>
                  <a:srgbClr val="000000"/>
                </a:solidFill>
                <a:latin typeface="Archivo Black"/>
                <a:ea typeface="Archivo Black"/>
                <a:cs typeface="Archivo Black"/>
                <a:sym typeface="Archivo Black"/>
              </a:rPr>
              <a:t>(LEVEL 0 &amp; LEVEL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2747466" y="1156434"/>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4" name="Group 4"/>
          <p:cNvGrpSpPr>
            <a:grpSpLocks noChangeAspect="1"/>
          </p:cNvGrpSpPr>
          <p:nvPr/>
        </p:nvGrpSpPr>
        <p:grpSpPr>
          <a:xfrm>
            <a:off x="1733916" y="4215064"/>
            <a:ext cx="5543963" cy="4162039"/>
            <a:chOff x="0" y="0"/>
            <a:chExt cx="8916670" cy="6694043"/>
          </a:xfrm>
        </p:grpSpPr>
        <p:sp>
          <p:nvSpPr>
            <p:cNvPr id="5" name="Freeform 5"/>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5"/>
              <a:stretch>
                <a:fillRect l="-9337" r="-9337"/>
              </a:stretch>
            </a:blipFill>
          </p:spPr>
          <p:txBody>
            <a:bodyPr/>
            <a:lstStyle/>
            <a:p>
              <a:endParaRPr lang="en-PH"/>
            </a:p>
          </p:txBody>
        </p:sp>
        <p:sp>
          <p:nvSpPr>
            <p:cNvPr id="6" name="Freeform 6"/>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grpSp>
        <p:nvGrpSpPr>
          <p:cNvPr id="7" name="Group 7"/>
          <p:cNvGrpSpPr/>
          <p:nvPr/>
        </p:nvGrpSpPr>
        <p:grpSpPr>
          <a:xfrm>
            <a:off x="3058843" y="4747949"/>
            <a:ext cx="2894110" cy="2469711"/>
            <a:chOff x="0" y="0"/>
            <a:chExt cx="762235" cy="650459"/>
          </a:xfrm>
        </p:grpSpPr>
        <p:sp>
          <p:nvSpPr>
            <p:cNvPr id="8" name="Freeform 8"/>
            <p:cNvSpPr/>
            <p:nvPr/>
          </p:nvSpPr>
          <p:spPr>
            <a:xfrm>
              <a:off x="0" y="0"/>
              <a:ext cx="762235" cy="650459"/>
            </a:xfrm>
            <a:custGeom>
              <a:avLst/>
              <a:gdLst/>
              <a:ahLst/>
              <a:cxnLst/>
              <a:rect l="l" t="t" r="r" b="b"/>
              <a:pathLst>
                <a:path w="762235" h="650459">
                  <a:moveTo>
                    <a:pt x="136428" y="0"/>
                  </a:moveTo>
                  <a:lnTo>
                    <a:pt x="625807" y="0"/>
                  </a:lnTo>
                  <a:cubicBezTo>
                    <a:pt x="661990" y="0"/>
                    <a:pt x="696691" y="14374"/>
                    <a:pt x="722276" y="39959"/>
                  </a:cubicBezTo>
                  <a:cubicBezTo>
                    <a:pt x="747861" y="65544"/>
                    <a:pt x="762235" y="100245"/>
                    <a:pt x="762235" y="136428"/>
                  </a:cubicBezTo>
                  <a:lnTo>
                    <a:pt x="762235" y="514031"/>
                  </a:lnTo>
                  <a:cubicBezTo>
                    <a:pt x="762235" y="589378"/>
                    <a:pt x="701154" y="650459"/>
                    <a:pt x="625807" y="650459"/>
                  </a:cubicBezTo>
                  <a:lnTo>
                    <a:pt x="136428" y="650459"/>
                  </a:lnTo>
                  <a:cubicBezTo>
                    <a:pt x="100245" y="650459"/>
                    <a:pt x="65544" y="636085"/>
                    <a:pt x="39959" y="610500"/>
                  </a:cubicBezTo>
                  <a:cubicBezTo>
                    <a:pt x="14374" y="584915"/>
                    <a:pt x="0" y="550214"/>
                    <a:pt x="0" y="514031"/>
                  </a:cubicBezTo>
                  <a:lnTo>
                    <a:pt x="0" y="136428"/>
                  </a:lnTo>
                  <a:cubicBezTo>
                    <a:pt x="0" y="61081"/>
                    <a:pt x="61081" y="0"/>
                    <a:pt x="136428" y="0"/>
                  </a:cubicBezTo>
                  <a:close/>
                </a:path>
              </a:pathLst>
            </a:custGeom>
            <a:solidFill>
              <a:srgbClr val="000000">
                <a:alpha val="0"/>
              </a:srgbClr>
            </a:solidFill>
            <a:ln w="38100" cap="rnd">
              <a:solidFill>
                <a:srgbClr val="000000"/>
              </a:solidFill>
              <a:prstDash val="solid"/>
              <a:round/>
            </a:ln>
          </p:spPr>
          <p:txBody>
            <a:bodyPr/>
            <a:lstStyle/>
            <a:p>
              <a:endParaRPr lang="en-PH"/>
            </a:p>
          </p:txBody>
        </p:sp>
        <p:sp>
          <p:nvSpPr>
            <p:cNvPr id="9" name="TextBox 9"/>
            <p:cNvSpPr txBox="1"/>
            <p:nvPr/>
          </p:nvSpPr>
          <p:spPr>
            <a:xfrm>
              <a:off x="0" y="-9525"/>
              <a:ext cx="762235" cy="659984"/>
            </a:xfrm>
            <a:prstGeom prst="rect">
              <a:avLst/>
            </a:prstGeom>
          </p:spPr>
          <p:txBody>
            <a:bodyPr lIns="50800" tIns="50800" rIns="50800" bIns="50800" rtlCol="0" anchor="ctr"/>
            <a:lstStyle/>
            <a:p>
              <a:pPr algn="ctr">
                <a:lnSpc>
                  <a:spcPts val="3091"/>
                </a:lnSpc>
              </a:pPr>
              <a:endParaRPr/>
            </a:p>
          </p:txBody>
        </p:sp>
      </p:grpSp>
      <p:sp>
        <p:nvSpPr>
          <p:cNvPr id="10" name="TextBox 10"/>
          <p:cNvSpPr txBox="1"/>
          <p:nvPr/>
        </p:nvSpPr>
        <p:spPr>
          <a:xfrm>
            <a:off x="878686" y="1123950"/>
            <a:ext cx="9145633" cy="1518981"/>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Contents &amp; Basic </a:t>
            </a:r>
          </a:p>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Elements of Level 1 DFD</a:t>
            </a:r>
          </a:p>
        </p:txBody>
      </p:sp>
      <p:sp>
        <p:nvSpPr>
          <p:cNvPr id="11" name="TextBox 11"/>
          <p:cNvSpPr txBox="1"/>
          <p:nvPr/>
        </p:nvSpPr>
        <p:spPr>
          <a:xfrm>
            <a:off x="8821441" y="3866386"/>
            <a:ext cx="7728901" cy="4659370"/>
          </a:xfrm>
          <a:prstGeom prst="rect">
            <a:avLst/>
          </a:prstGeom>
        </p:spPr>
        <p:txBody>
          <a:bodyPr lIns="0" tIns="0" rIns="0" bIns="0" rtlCol="0" anchor="t">
            <a:spAutoFit/>
          </a:bodyPr>
          <a:lstStyle/>
          <a:p>
            <a:pPr marL="582928" lvl="1" indent="-291464" algn="l">
              <a:lnSpc>
                <a:spcPts val="5399"/>
              </a:lnSpc>
              <a:buFont typeface="Arial"/>
              <a:buChar char="•"/>
            </a:pPr>
            <a:r>
              <a:rPr lang="en-US" sz="2699">
                <a:solidFill>
                  <a:srgbClr val="000000"/>
                </a:solidFill>
                <a:latin typeface="Garet"/>
                <a:ea typeface="Garet"/>
                <a:cs typeface="Garet"/>
                <a:sym typeface="Garet"/>
              </a:rPr>
              <a:t>Represents a function or activity that transforms input data into output.</a:t>
            </a:r>
          </a:p>
          <a:p>
            <a:pPr marL="582928" lvl="1" indent="-291464" algn="l">
              <a:lnSpc>
                <a:spcPts val="5399"/>
              </a:lnSpc>
              <a:buFont typeface="Arial"/>
              <a:buChar char="•"/>
            </a:pPr>
            <a:r>
              <a:rPr lang="en-US" sz="2699">
                <a:solidFill>
                  <a:srgbClr val="000000"/>
                </a:solidFill>
                <a:latin typeface="Garet"/>
                <a:ea typeface="Garet"/>
                <a:cs typeface="Garet"/>
                <a:sym typeface="Garet"/>
              </a:rPr>
              <a:t>Symbol: Rounded rectangle with a line on top showing the process name.</a:t>
            </a:r>
          </a:p>
          <a:p>
            <a:pPr marL="582928" lvl="1" indent="-291464" algn="l">
              <a:lnSpc>
                <a:spcPts val="5399"/>
              </a:lnSpc>
              <a:buFont typeface="Arial"/>
              <a:buChar char="•"/>
            </a:pPr>
            <a:r>
              <a:rPr lang="en-US" sz="2699">
                <a:solidFill>
                  <a:srgbClr val="000000"/>
                </a:solidFill>
                <a:latin typeface="Garet"/>
                <a:ea typeface="Garet"/>
                <a:cs typeface="Garet"/>
                <a:sym typeface="Garet"/>
              </a:rPr>
              <a:t>Shows where data is processed in the system; naming must follow proper rules.</a:t>
            </a:r>
          </a:p>
        </p:txBody>
      </p:sp>
      <p:sp>
        <p:nvSpPr>
          <p:cNvPr id="12" name="TextBox 12"/>
          <p:cNvSpPr txBox="1"/>
          <p:nvPr/>
        </p:nvSpPr>
        <p:spPr>
          <a:xfrm>
            <a:off x="3141747" y="7556624"/>
            <a:ext cx="2728300" cy="426386"/>
          </a:xfrm>
          <a:prstGeom prst="rect">
            <a:avLst/>
          </a:prstGeom>
        </p:spPr>
        <p:txBody>
          <a:bodyPr lIns="0" tIns="0" rIns="0" bIns="0" rtlCol="0" anchor="t">
            <a:spAutoFit/>
          </a:bodyPr>
          <a:lstStyle/>
          <a:p>
            <a:pPr algn="ctr">
              <a:lnSpc>
                <a:spcPts val="3552"/>
              </a:lnSpc>
              <a:spcBef>
                <a:spcPct val="0"/>
              </a:spcBef>
            </a:pPr>
            <a:r>
              <a:rPr lang="en-US" sz="2537" b="1">
                <a:solidFill>
                  <a:srgbClr val="000000"/>
                </a:solidFill>
                <a:latin typeface="Garet Bold"/>
                <a:ea typeface="Garet Bold"/>
                <a:cs typeface="Garet Bold"/>
                <a:sym typeface="Garet Bold"/>
              </a:rPr>
              <a:t>PROCESS</a:t>
            </a:r>
          </a:p>
        </p:txBody>
      </p:sp>
      <p:sp>
        <p:nvSpPr>
          <p:cNvPr id="13" name="AutoShape 13"/>
          <p:cNvSpPr/>
          <p:nvPr/>
        </p:nvSpPr>
        <p:spPr>
          <a:xfrm>
            <a:off x="3058843" y="5466852"/>
            <a:ext cx="2894110" cy="0"/>
          </a:xfrm>
          <a:prstGeom prst="line">
            <a:avLst/>
          </a:prstGeom>
          <a:ln w="38100" cap="flat">
            <a:solidFill>
              <a:srgbClr val="000000"/>
            </a:solidFill>
            <a:prstDash val="solid"/>
            <a:headEnd type="none" w="sm" len="sm"/>
            <a:tailEnd type="none" w="sm" len="sm"/>
          </a:ln>
        </p:spPr>
        <p:txBody>
          <a:bodyPr/>
          <a:lstStyle/>
          <a:p>
            <a:endParaRPr lang="en-P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2747466" y="1156434"/>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878686" y="1186039"/>
            <a:ext cx="9279490" cy="1456767"/>
          </a:xfrm>
          <a:prstGeom prst="rect">
            <a:avLst/>
          </a:prstGeom>
        </p:spPr>
        <p:txBody>
          <a:bodyPr lIns="0" tIns="0" rIns="0" bIns="0" rtlCol="0" anchor="t">
            <a:spAutoFit/>
          </a:bodyPr>
          <a:lstStyle/>
          <a:p>
            <a:pPr algn="l">
              <a:lnSpc>
                <a:spcPts val="5608"/>
              </a:lnSpc>
            </a:pPr>
            <a:r>
              <a:rPr lang="en-US" sz="5608" spc="-443">
                <a:solidFill>
                  <a:srgbClr val="000000"/>
                </a:solidFill>
                <a:latin typeface="Archivo Black"/>
                <a:ea typeface="Archivo Black"/>
                <a:cs typeface="Archivo Black"/>
                <a:sym typeface="Archivo Black"/>
              </a:rPr>
              <a:t>Contents &amp; Basic </a:t>
            </a:r>
          </a:p>
          <a:p>
            <a:pPr marL="0" lvl="0" indent="0" algn="l">
              <a:lnSpc>
                <a:spcPts val="5608"/>
              </a:lnSpc>
              <a:spcBef>
                <a:spcPct val="0"/>
              </a:spcBef>
            </a:pPr>
            <a:r>
              <a:rPr lang="en-US" sz="5608" spc="-443">
                <a:solidFill>
                  <a:srgbClr val="000000"/>
                </a:solidFill>
                <a:latin typeface="Archivo Black"/>
                <a:ea typeface="Archivo Black"/>
                <a:cs typeface="Archivo Black"/>
                <a:sym typeface="Archivo Black"/>
              </a:rPr>
              <a:t>Elements of Level 1 DFD</a:t>
            </a:r>
          </a:p>
        </p:txBody>
      </p:sp>
      <p:grpSp>
        <p:nvGrpSpPr>
          <p:cNvPr id="5" name="Group 5"/>
          <p:cNvGrpSpPr/>
          <p:nvPr/>
        </p:nvGrpSpPr>
        <p:grpSpPr>
          <a:xfrm>
            <a:off x="1473309" y="4303118"/>
            <a:ext cx="5103532" cy="3831392"/>
            <a:chOff x="0" y="0"/>
            <a:chExt cx="6804709" cy="5108523"/>
          </a:xfrm>
        </p:grpSpPr>
        <p:grpSp>
          <p:nvGrpSpPr>
            <p:cNvPr id="6" name="Group 6"/>
            <p:cNvGrpSpPr>
              <a:grpSpLocks noChangeAspect="1"/>
            </p:cNvGrpSpPr>
            <p:nvPr/>
          </p:nvGrpSpPr>
          <p:grpSpPr>
            <a:xfrm>
              <a:off x="0" y="0"/>
              <a:ext cx="6804709" cy="5108523"/>
              <a:chOff x="0" y="0"/>
              <a:chExt cx="8916670" cy="6694043"/>
            </a:xfrm>
          </p:grpSpPr>
          <p:sp>
            <p:nvSpPr>
              <p:cNvPr id="7" name="Freeform 7"/>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5"/>
                <a:stretch>
                  <a:fillRect l="-9337" r="-9337"/>
                </a:stretch>
              </a:blipFill>
            </p:spPr>
            <p:txBody>
              <a:bodyPr/>
              <a:lstStyle/>
              <a:p>
                <a:endParaRPr lang="en-PH"/>
              </a:p>
            </p:txBody>
          </p:sp>
          <p:sp>
            <p:nvSpPr>
              <p:cNvPr id="8" name="Freeform 8"/>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sp>
          <p:nvSpPr>
            <p:cNvPr id="9" name="TextBox 9"/>
            <p:cNvSpPr txBox="1"/>
            <p:nvPr/>
          </p:nvSpPr>
          <p:spPr>
            <a:xfrm>
              <a:off x="2135296" y="3977177"/>
              <a:ext cx="2534117" cy="512448"/>
            </a:xfrm>
            <a:prstGeom prst="rect">
              <a:avLst/>
            </a:prstGeom>
          </p:spPr>
          <p:txBody>
            <a:bodyPr lIns="0" tIns="0" rIns="0" bIns="0" rtlCol="0" anchor="t">
              <a:spAutoFit/>
            </a:bodyPr>
            <a:lstStyle/>
            <a:p>
              <a:pPr algn="ctr">
                <a:lnSpc>
                  <a:spcPts val="3270"/>
                </a:lnSpc>
                <a:spcBef>
                  <a:spcPct val="0"/>
                </a:spcBef>
              </a:pPr>
              <a:r>
                <a:rPr lang="en-US" sz="2335" b="1">
                  <a:solidFill>
                    <a:srgbClr val="000000"/>
                  </a:solidFill>
                  <a:latin typeface="Garet Bold"/>
                  <a:ea typeface="Garet Bold"/>
                  <a:cs typeface="Garet Bold"/>
                  <a:sym typeface="Garet Bold"/>
                </a:rPr>
                <a:t>DATA FLOW</a:t>
              </a:r>
            </a:p>
          </p:txBody>
        </p:sp>
        <p:sp>
          <p:nvSpPr>
            <p:cNvPr id="10" name="AutoShape 10"/>
            <p:cNvSpPr/>
            <p:nvPr/>
          </p:nvSpPr>
          <p:spPr>
            <a:xfrm>
              <a:off x="1356989" y="1575949"/>
              <a:ext cx="4090731" cy="0"/>
            </a:xfrm>
            <a:prstGeom prst="line">
              <a:avLst/>
            </a:prstGeom>
            <a:ln w="46764" cap="flat">
              <a:solidFill>
                <a:srgbClr val="000000"/>
              </a:solidFill>
              <a:prstDash val="solid"/>
              <a:headEnd type="none" w="sm" len="sm"/>
              <a:tailEnd type="arrow" w="med" len="sm"/>
            </a:ln>
          </p:spPr>
          <p:txBody>
            <a:bodyPr/>
            <a:lstStyle/>
            <a:p>
              <a:endParaRPr lang="en-PH"/>
            </a:p>
          </p:txBody>
        </p:sp>
        <p:sp>
          <p:nvSpPr>
            <p:cNvPr id="11" name="AutoShape 11"/>
            <p:cNvSpPr/>
            <p:nvPr/>
          </p:nvSpPr>
          <p:spPr>
            <a:xfrm>
              <a:off x="1356989" y="2812067"/>
              <a:ext cx="4090731" cy="0"/>
            </a:xfrm>
            <a:prstGeom prst="line">
              <a:avLst/>
            </a:prstGeom>
            <a:ln w="46764" cap="flat">
              <a:solidFill>
                <a:srgbClr val="000000"/>
              </a:solidFill>
              <a:prstDash val="solid"/>
              <a:headEnd type="arrow" w="med" len="sm"/>
              <a:tailEnd type="none" w="sm" len="sm"/>
            </a:ln>
          </p:spPr>
          <p:txBody>
            <a:bodyPr/>
            <a:lstStyle/>
            <a:p>
              <a:endParaRPr lang="en-PH"/>
            </a:p>
          </p:txBody>
        </p:sp>
      </p:grpSp>
      <p:sp>
        <p:nvSpPr>
          <p:cNvPr id="12" name="TextBox 12"/>
          <p:cNvSpPr txBox="1"/>
          <p:nvPr/>
        </p:nvSpPr>
        <p:spPr>
          <a:xfrm>
            <a:off x="7605940" y="3651607"/>
            <a:ext cx="8393022" cy="5606693"/>
          </a:xfrm>
          <a:prstGeom prst="rect">
            <a:avLst/>
          </a:prstGeom>
        </p:spPr>
        <p:txBody>
          <a:bodyPr lIns="0" tIns="0" rIns="0" bIns="0" rtlCol="0" anchor="t">
            <a:spAutoFit/>
          </a:bodyPr>
          <a:lstStyle/>
          <a:p>
            <a:pPr marL="540064" lvl="1" indent="-270032" algn="l">
              <a:lnSpc>
                <a:spcPts val="5002"/>
              </a:lnSpc>
              <a:buFont typeface="Arial"/>
              <a:buChar char="•"/>
            </a:pPr>
            <a:r>
              <a:rPr lang="en-US" sz="2501">
                <a:solidFill>
                  <a:srgbClr val="000000"/>
                </a:solidFill>
                <a:latin typeface="Garet"/>
                <a:ea typeface="Garet"/>
                <a:cs typeface="Garet"/>
                <a:sym typeface="Garet"/>
              </a:rPr>
              <a:t> A Data Flow represents the movement of data between different parts of the system, such as processes, data stores, and external entities.</a:t>
            </a:r>
          </a:p>
          <a:p>
            <a:pPr marL="540064" lvl="1" indent="-270032" algn="l">
              <a:lnSpc>
                <a:spcPts val="5002"/>
              </a:lnSpc>
              <a:buFont typeface="Arial"/>
              <a:buChar char="•"/>
            </a:pPr>
            <a:r>
              <a:rPr lang="en-US" sz="2501">
                <a:solidFill>
                  <a:srgbClr val="000000"/>
                </a:solidFill>
                <a:latin typeface="Garet"/>
                <a:ea typeface="Garet"/>
                <a:cs typeface="Garet"/>
                <a:sym typeface="Garet"/>
              </a:rPr>
              <a:t>Its symbol is displayed as an arrow in the diagram. The direction of an arrow shows where the data is going.</a:t>
            </a:r>
          </a:p>
          <a:p>
            <a:pPr marL="540064" lvl="1" indent="-270032" algn="l">
              <a:lnSpc>
                <a:spcPts val="5002"/>
              </a:lnSpc>
              <a:buFont typeface="Arial"/>
              <a:buChar char="•"/>
            </a:pPr>
            <a:r>
              <a:rPr lang="en-US" sz="2501">
                <a:solidFill>
                  <a:srgbClr val="000000"/>
                </a:solidFill>
                <a:latin typeface="Garet"/>
                <a:ea typeface="Garet"/>
                <a:cs typeface="Garet"/>
                <a:sym typeface="Garet"/>
              </a:rPr>
              <a:t>It’s what connects all the elements together and shows where and how data travels inside the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2747466" y="1156434"/>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878686" y="1123950"/>
            <a:ext cx="9145633" cy="1518981"/>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Contents &amp; Basic </a:t>
            </a:r>
          </a:p>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Elements of Level 1 DFD</a:t>
            </a:r>
          </a:p>
        </p:txBody>
      </p:sp>
      <p:sp>
        <p:nvSpPr>
          <p:cNvPr id="5" name="TextBox 5"/>
          <p:cNvSpPr txBox="1"/>
          <p:nvPr/>
        </p:nvSpPr>
        <p:spPr>
          <a:xfrm>
            <a:off x="8821441" y="3403826"/>
            <a:ext cx="7852049" cy="5594015"/>
          </a:xfrm>
          <a:prstGeom prst="rect">
            <a:avLst/>
          </a:prstGeom>
        </p:spPr>
        <p:txBody>
          <a:bodyPr lIns="0" tIns="0" rIns="0" bIns="0" rtlCol="0" anchor="t">
            <a:spAutoFit/>
          </a:bodyPr>
          <a:lstStyle/>
          <a:p>
            <a:pPr marL="539749" lvl="1" indent="-269875" algn="l">
              <a:lnSpc>
                <a:spcPts val="4999"/>
              </a:lnSpc>
              <a:buFont typeface="Arial"/>
              <a:buChar char="•"/>
            </a:pPr>
            <a:r>
              <a:rPr lang="en-US" sz="2499">
                <a:solidFill>
                  <a:srgbClr val="000000"/>
                </a:solidFill>
                <a:latin typeface="Garet"/>
                <a:ea typeface="Garet"/>
                <a:cs typeface="Garet"/>
                <a:sym typeface="Garet"/>
              </a:rPr>
              <a:t>A Data Store is where the system keeps or store data. When a process needs to save information, that data goes into a data store.</a:t>
            </a:r>
          </a:p>
          <a:p>
            <a:pPr marL="539749" lvl="1" indent="-269875" algn="l">
              <a:lnSpc>
                <a:spcPts val="4999"/>
              </a:lnSpc>
              <a:buFont typeface="Arial"/>
              <a:buChar char="•"/>
            </a:pPr>
            <a:r>
              <a:rPr lang="en-US" sz="2499">
                <a:solidFill>
                  <a:srgbClr val="000000"/>
                </a:solidFill>
                <a:latin typeface="Garet"/>
                <a:ea typeface="Garet"/>
                <a:cs typeface="Garet"/>
                <a:sym typeface="Garet"/>
              </a:rPr>
              <a:t>Its symbol looks like a rectangle wth an open side or a line on one corner.</a:t>
            </a:r>
          </a:p>
          <a:p>
            <a:pPr marL="539749" lvl="1" indent="-269875" algn="l">
              <a:lnSpc>
                <a:spcPts val="4999"/>
              </a:lnSpc>
              <a:buFont typeface="Arial"/>
              <a:buChar char="•"/>
            </a:pPr>
            <a:r>
              <a:rPr lang="en-US" sz="2499">
                <a:solidFill>
                  <a:srgbClr val="000000"/>
                </a:solidFill>
                <a:latin typeface="Garet"/>
                <a:ea typeface="Garet"/>
                <a:cs typeface="Garet"/>
                <a:sym typeface="Garet"/>
              </a:rPr>
              <a:t>It acts like the system’s storage or database, when data can be kept and later retrieved by one or more processes.</a:t>
            </a:r>
          </a:p>
        </p:txBody>
      </p:sp>
      <p:grpSp>
        <p:nvGrpSpPr>
          <p:cNvPr id="6" name="Group 6"/>
          <p:cNvGrpSpPr>
            <a:grpSpLocks noChangeAspect="1"/>
          </p:cNvGrpSpPr>
          <p:nvPr/>
        </p:nvGrpSpPr>
        <p:grpSpPr>
          <a:xfrm>
            <a:off x="1733916" y="4215064"/>
            <a:ext cx="5543963" cy="4162039"/>
            <a:chOff x="0" y="0"/>
            <a:chExt cx="8916670" cy="6694043"/>
          </a:xfrm>
        </p:grpSpPr>
        <p:sp>
          <p:nvSpPr>
            <p:cNvPr id="7" name="Freeform 7"/>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5"/>
              <a:stretch>
                <a:fillRect l="-9337" r="-9337"/>
              </a:stretch>
            </a:blipFill>
          </p:spPr>
          <p:txBody>
            <a:bodyPr/>
            <a:lstStyle/>
            <a:p>
              <a:endParaRPr lang="en-PH"/>
            </a:p>
          </p:txBody>
        </p:sp>
        <p:sp>
          <p:nvSpPr>
            <p:cNvPr id="8" name="Freeform 8"/>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sp>
        <p:nvSpPr>
          <p:cNvPr id="9" name="TextBox 9"/>
          <p:cNvSpPr txBox="1"/>
          <p:nvPr/>
        </p:nvSpPr>
        <p:spPr>
          <a:xfrm>
            <a:off x="3141747" y="6950340"/>
            <a:ext cx="2728300" cy="426327"/>
          </a:xfrm>
          <a:prstGeom prst="rect">
            <a:avLst/>
          </a:prstGeom>
        </p:spPr>
        <p:txBody>
          <a:bodyPr lIns="0" tIns="0" rIns="0" bIns="0" rtlCol="0" anchor="t">
            <a:spAutoFit/>
          </a:bodyPr>
          <a:lstStyle/>
          <a:p>
            <a:pPr algn="ctr">
              <a:lnSpc>
                <a:spcPts val="3552"/>
              </a:lnSpc>
              <a:spcBef>
                <a:spcPct val="0"/>
              </a:spcBef>
            </a:pPr>
            <a:r>
              <a:rPr lang="en-US" sz="2537" b="1">
                <a:solidFill>
                  <a:srgbClr val="000000"/>
                </a:solidFill>
                <a:latin typeface="Garet Bold"/>
                <a:ea typeface="Garet Bold"/>
                <a:cs typeface="Garet Bold"/>
                <a:sym typeface="Garet Bold"/>
              </a:rPr>
              <a:t>DATA STORE</a:t>
            </a:r>
          </a:p>
        </p:txBody>
      </p:sp>
      <p:grpSp>
        <p:nvGrpSpPr>
          <p:cNvPr id="10" name="Group 10"/>
          <p:cNvGrpSpPr/>
          <p:nvPr/>
        </p:nvGrpSpPr>
        <p:grpSpPr>
          <a:xfrm>
            <a:off x="2536981" y="5179126"/>
            <a:ext cx="3937833" cy="1116958"/>
            <a:chOff x="0" y="0"/>
            <a:chExt cx="5250444" cy="1489277"/>
          </a:xfrm>
        </p:grpSpPr>
        <p:sp>
          <p:nvSpPr>
            <p:cNvPr id="11" name="AutoShape 11"/>
            <p:cNvSpPr/>
            <p:nvPr/>
          </p:nvSpPr>
          <p:spPr>
            <a:xfrm>
              <a:off x="376" y="44450"/>
              <a:ext cx="5249691" cy="0"/>
            </a:xfrm>
            <a:prstGeom prst="line">
              <a:avLst/>
            </a:prstGeom>
            <a:ln w="88900" cap="flat">
              <a:solidFill>
                <a:srgbClr val="000000"/>
              </a:solidFill>
              <a:prstDash val="solid"/>
              <a:headEnd type="none" w="sm" len="sm"/>
              <a:tailEnd type="none" w="sm" len="sm"/>
            </a:ln>
          </p:spPr>
          <p:txBody>
            <a:bodyPr/>
            <a:lstStyle/>
            <a:p>
              <a:endParaRPr lang="en-PH"/>
            </a:p>
          </p:txBody>
        </p:sp>
        <p:sp>
          <p:nvSpPr>
            <p:cNvPr id="12" name="AutoShape 12"/>
            <p:cNvSpPr/>
            <p:nvPr/>
          </p:nvSpPr>
          <p:spPr>
            <a:xfrm>
              <a:off x="376" y="1400379"/>
              <a:ext cx="5249691" cy="44450"/>
            </a:xfrm>
            <a:prstGeom prst="line">
              <a:avLst/>
            </a:prstGeom>
            <a:ln w="88900" cap="flat">
              <a:solidFill>
                <a:srgbClr val="000000"/>
              </a:solidFill>
              <a:prstDash val="solid"/>
              <a:headEnd type="none" w="sm" len="sm"/>
              <a:tailEnd type="none" w="sm" len="sm"/>
            </a:ln>
          </p:spPr>
          <p:txBody>
            <a:bodyPr/>
            <a:lstStyle/>
            <a:p>
              <a:endParaRPr lang="en-PH"/>
            </a:p>
          </p:txBody>
        </p:sp>
        <p:sp>
          <p:nvSpPr>
            <p:cNvPr id="13" name="AutoShape 13"/>
            <p:cNvSpPr/>
            <p:nvPr/>
          </p:nvSpPr>
          <p:spPr>
            <a:xfrm flipH="1">
              <a:off x="44826" y="44450"/>
              <a:ext cx="0" cy="1400379"/>
            </a:xfrm>
            <a:prstGeom prst="line">
              <a:avLst/>
            </a:prstGeom>
            <a:ln w="88900" cap="flat">
              <a:solidFill>
                <a:srgbClr val="000000"/>
              </a:solidFill>
              <a:prstDash val="solid"/>
              <a:headEnd type="none" w="sm" len="sm"/>
              <a:tailEnd type="none" w="sm" len="sm"/>
            </a:ln>
          </p:spPr>
          <p:txBody>
            <a:bodyPr/>
            <a:lstStyle/>
            <a:p>
              <a:endParaRPr lang="en-PH"/>
            </a:p>
          </p:txBody>
        </p:sp>
        <p:sp>
          <p:nvSpPr>
            <p:cNvPr id="14" name="AutoShape 14"/>
            <p:cNvSpPr/>
            <p:nvPr/>
          </p:nvSpPr>
          <p:spPr>
            <a:xfrm>
              <a:off x="1176550" y="44450"/>
              <a:ext cx="0" cy="1400379"/>
            </a:xfrm>
            <a:prstGeom prst="line">
              <a:avLst/>
            </a:prstGeom>
            <a:ln w="88900" cap="flat">
              <a:solidFill>
                <a:srgbClr val="000000"/>
              </a:solidFill>
              <a:prstDash val="solid"/>
              <a:headEnd type="none" w="sm" len="sm"/>
              <a:tailEnd type="none" w="sm" len="sm"/>
            </a:ln>
          </p:spPr>
          <p:txBody>
            <a:bodyPr/>
            <a:lstStyle/>
            <a:p>
              <a:endParaRPr lang="en-PH"/>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2747466" y="1156434"/>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878686" y="1123950"/>
            <a:ext cx="9145633" cy="2252331"/>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Contents &amp; Basic </a:t>
            </a:r>
          </a:p>
          <a:p>
            <a:pPr algn="l">
              <a:lnSpc>
                <a:spcPts val="5808"/>
              </a:lnSpc>
            </a:pPr>
            <a:r>
              <a:rPr lang="en-US" sz="5808" spc="-458">
                <a:solidFill>
                  <a:srgbClr val="000000"/>
                </a:solidFill>
                <a:latin typeface="Archivo Black"/>
                <a:ea typeface="Archivo Black"/>
                <a:cs typeface="Archivo Black"/>
                <a:sym typeface="Archivo Black"/>
              </a:rPr>
              <a:t>Elements of Level 1 DFD</a:t>
            </a:r>
          </a:p>
          <a:p>
            <a:pPr marL="0" lvl="0" indent="0" algn="l">
              <a:lnSpc>
                <a:spcPts val="5808"/>
              </a:lnSpc>
              <a:spcBef>
                <a:spcPct val="0"/>
              </a:spcBef>
            </a:pPr>
            <a:endParaRPr lang="en-US" sz="5808" spc="-458">
              <a:solidFill>
                <a:srgbClr val="000000"/>
              </a:solidFill>
              <a:latin typeface="Archivo Black"/>
              <a:ea typeface="Archivo Black"/>
              <a:cs typeface="Archivo Black"/>
              <a:sym typeface="Archivo Black"/>
            </a:endParaRPr>
          </a:p>
        </p:txBody>
      </p:sp>
      <p:sp>
        <p:nvSpPr>
          <p:cNvPr id="5" name="TextBox 5"/>
          <p:cNvSpPr txBox="1"/>
          <p:nvPr/>
        </p:nvSpPr>
        <p:spPr>
          <a:xfrm>
            <a:off x="1291951" y="3278826"/>
            <a:ext cx="7852049" cy="6223662"/>
          </a:xfrm>
          <a:prstGeom prst="rect">
            <a:avLst/>
          </a:prstGeom>
        </p:spPr>
        <p:txBody>
          <a:bodyPr lIns="0" tIns="0" rIns="0" bIns="0" rtlCol="0" anchor="t">
            <a:spAutoFit/>
          </a:bodyPr>
          <a:lstStyle/>
          <a:p>
            <a:pPr marL="539749" lvl="1" indent="-269875" algn="l">
              <a:lnSpc>
                <a:spcPts val="4999"/>
              </a:lnSpc>
              <a:buFont typeface="Arial"/>
              <a:buChar char="•"/>
            </a:pPr>
            <a:r>
              <a:rPr lang="en-US" sz="2499">
                <a:solidFill>
                  <a:srgbClr val="000000"/>
                </a:solidFill>
                <a:latin typeface="Garet"/>
                <a:ea typeface="Garet"/>
                <a:cs typeface="Garet"/>
                <a:sym typeface="Garet"/>
              </a:rPr>
              <a:t>An Entity is the source or destination of the data.  Also called a “data source”, an “endpoint”, or a “terminator” because it is where data comes from and where data goes.</a:t>
            </a:r>
          </a:p>
          <a:p>
            <a:pPr marL="539749" lvl="1" indent="-269875" algn="l">
              <a:lnSpc>
                <a:spcPts val="4999"/>
              </a:lnSpc>
              <a:buFont typeface="Arial"/>
              <a:buChar char="•"/>
            </a:pPr>
            <a:r>
              <a:rPr lang="en-US" sz="2499">
                <a:solidFill>
                  <a:srgbClr val="000000"/>
                </a:solidFill>
                <a:latin typeface="Garet"/>
                <a:ea typeface="Garet"/>
                <a:cs typeface="Garet"/>
                <a:sym typeface="Garet"/>
              </a:rPr>
              <a:t>Simple terms, an entity is outside the system but interacts with it</a:t>
            </a:r>
          </a:p>
          <a:p>
            <a:pPr marL="539749" lvl="1" indent="-269875" algn="l">
              <a:lnSpc>
                <a:spcPts val="4999"/>
              </a:lnSpc>
              <a:buFont typeface="Arial"/>
              <a:buChar char="•"/>
            </a:pPr>
            <a:r>
              <a:rPr lang="en-US" sz="2499">
                <a:solidFill>
                  <a:srgbClr val="000000"/>
                </a:solidFill>
                <a:latin typeface="Garet"/>
                <a:ea typeface="Garet"/>
                <a:cs typeface="Garet"/>
                <a:sym typeface="Garet"/>
              </a:rPr>
              <a:t>Ex: Students, customers, or another system that sends data or receives data from your system.</a:t>
            </a:r>
          </a:p>
        </p:txBody>
      </p:sp>
      <p:grpSp>
        <p:nvGrpSpPr>
          <p:cNvPr id="6" name="Group 6"/>
          <p:cNvGrpSpPr/>
          <p:nvPr/>
        </p:nvGrpSpPr>
        <p:grpSpPr>
          <a:xfrm>
            <a:off x="11006380" y="4090529"/>
            <a:ext cx="5543963" cy="4162039"/>
            <a:chOff x="0" y="0"/>
            <a:chExt cx="7391951" cy="5549385"/>
          </a:xfrm>
        </p:grpSpPr>
        <p:grpSp>
          <p:nvGrpSpPr>
            <p:cNvPr id="7" name="Group 7"/>
            <p:cNvGrpSpPr>
              <a:grpSpLocks noChangeAspect="1"/>
            </p:cNvGrpSpPr>
            <p:nvPr/>
          </p:nvGrpSpPr>
          <p:grpSpPr>
            <a:xfrm>
              <a:off x="0" y="0"/>
              <a:ext cx="7391951" cy="5549385"/>
              <a:chOff x="0" y="0"/>
              <a:chExt cx="8916670" cy="6694043"/>
            </a:xfrm>
          </p:grpSpPr>
          <p:sp>
            <p:nvSpPr>
              <p:cNvPr id="8" name="Freeform 8"/>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5"/>
                <a:stretch>
                  <a:fillRect l="-9337" r="-9337"/>
                </a:stretch>
              </a:blipFill>
            </p:spPr>
            <p:txBody>
              <a:bodyPr/>
              <a:lstStyle/>
              <a:p>
                <a:endParaRPr lang="en-PH"/>
              </a:p>
            </p:txBody>
          </p:sp>
          <p:sp>
            <p:nvSpPr>
              <p:cNvPr id="9" name="Freeform 9"/>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sp>
          <p:nvSpPr>
            <p:cNvPr id="10" name="TextBox 10"/>
            <p:cNvSpPr txBox="1"/>
            <p:nvPr/>
          </p:nvSpPr>
          <p:spPr>
            <a:xfrm>
              <a:off x="1877108" y="3662909"/>
              <a:ext cx="3637734" cy="552561"/>
            </a:xfrm>
            <a:prstGeom prst="rect">
              <a:avLst/>
            </a:prstGeom>
          </p:spPr>
          <p:txBody>
            <a:bodyPr lIns="0" tIns="0" rIns="0" bIns="0" rtlCol="0" anchor="t">
              <a:spAutoFit/>
            </a:bodyPr>
            <a:lstStyle/>
            <a:p>
              <a:pPr algn="ctr">
                <a:lnSpc>
                  <a:spcPts val="3552"/>
                </a:lnSpc>
                <a:spcBef>
                  <a:spcPct val="0"/>
                </a:spcBef>
              </a:pPr>
              <a:r>
                <a:rPr lang="en-US" sz="2537" b="1">
                  <a:solidFill>
                    <a:srgbClr val="000000"/>
                  </a:solidFill>
                  <a:latin typeface="Garet Bold"/>
                  <a:ea typeface="Garet Bold"/>
                  <a:cs typeface="Garet Bold"/>
                  <a:sym typeface="Garet Bold"/>
                </a:rPr>
                <a:t>ENTITY</a:t>
              </a:r>
            </a:p>
          </p:txBody>
        </p:sp>
        <p:sp>
          <p:nvSpPr>
            <p:cNvPr id="11" name="AutoShape 11"/>
            <p:cNvSpPr/>
            <p:nvPr/>
          </p:nvSpPr>
          <p:spPr>
            <a:xfrm>
              <a:off x="1071130" y="1329865"/>
              <a:ext cx="5249691" cy="0"/>
            </a:xfrm>
            <a:prstGeom prst="line">
              <a:avLst/>
            </a:prstGeom>
            <a:ln w="88900" cap="flat">
              <a:solidFill>
                <a:srgbClr val="000000"/>
              </a:solidFill>
              <a:prstDash val="solid"/>
              <a:headEnd type="none" w="sm" len="sm"/>
              <a:tailEnd type="none" w="sm" len="sm"/>
            </a:ln>
          </p:spPr>
          <p:txBody>
            <a:bodyPr/>
            <a:lstStyle/>
            <a:p>
              <a:endParaRPr lang="en-PH"/>
            </a:p>
          </p:txBody>
        </p:sp>
        <p:sp>
          <p:nvSpPr>
            <p:cNvPr id="12" name="AutoShape 12"/>
            <p:cNvSpPr/>
            <p:nvPr/>
          </p:nvSpPr>
          <p:spPr>
            <a:xfrm>
              <a:off x="1071130" y="2685794"/>
              <a:ext cx="5249691" cy="44450"/>
            </a:xfrm>
            <a:prstGeom prst="line">
              <a:avLst/>
            </a:prstGeom>
            <a:ln w="88900" cap="flat">
              <a:solidFill>
                <a:srgbClr val="000000"/>
              </a:solidFill>
              <a:prstDash val="solid"/>
              <a:headEnd type="none" w="sm" len="sm"/>
              <a:tailEnd type="none" w="sm" len="sm"/>
            </a:ln>
          </p:spPr>
          <p:txBody>
            <a:bodyPr/>
            <a:lstStyle/>
            <a:p>
              <a:endParaRPr lang="en-PH"/>
            </a:p>
          </p:txBody>
        </p:sp>
        <p:sp>
          <p:nvSpPr>
            <p:cNvPr id="13" name="AutoShape 13"/>
            <p:cNvSpPr/>
            <p:nvPr/>
          </p:nvSpPr>
          <p:spPr>
            <a:xfrm flipH="1">
              <a:off x="1115580" y="1329865"/>
              <a:ext cx="0" cy="1400379"/>
            </a:xfrm>
            <a:prstGeom prst="line">
              <a:avLst/>
            </a:prstGeom>
            <a:ln w="88900" cap="flat">
              <a:solidFill>
                <a:srgbClr val="000000"/>
              </a:solidFill>
              <a:prstDash val="solid"/>
              <a:headEnd type="none" w="sm" len="sm"/>
              <a:tailEnd type="none" w="sm" len="sm"/>
            </a:ln>
          </p:spPr>
          <p:txBody>
            <a:bodyPr/>
            <a:lstStyle/>
            <a:p>
              <a:endParaRPr lang="en-PH"/>
            </a:p>
          </p:txBody>
        </p:sp>
        <p:sp>
          <p:nvSpPr>
            <p:cNvPr id="14" name="AutoShape 14"/>
            <p:cNvSpPr/>
            <p:nvPr/>
          </p:nvSpPr>
          <p:spPr>
            <a:xfrm>
              <a:off x="6276371" y="1374313"/>
              <a:ext cx="0" cy="1400379"/>
            </a:xfrm>
            <a:prstGeom prst="line">
              <a:avLst/>
            </a:prstGeom>
            <a:ln w="88900" cap="flat">
              <a:solidFill>
                <a:srgbClr val="000000"/>
              </a:solidFill>
              <a:prstDash val="solid"/>
              <a:headEnd type="none" w="sm" len="sm"/>
              <a:tailEnd type="none" w="sm" len="sm"/>
            </a:ln>
          </p:spPr>
          <p:txBody>
            <a:bodyPr/>
            <a:lstStyle/>
            <a:p>
              <a:endParaRPr lang="en-PH"/>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TextBox 3"/>
          <p:cNvSpPr txBox="1"/>
          <p:nvPr/>
        </p:nvSpPr>
        <p:spPr>
          <a:xfrm>
            <a:off x="2464422" y="1123950"/>
            <a:ext cx="13359155" cy="797803"/>
          </a:xfrm>
          <a:prstGeom prst="rect">
            <a:avLst/>
          </a:prstGeom>
        </p:spPr>
        <p:txBody>
          <a:bodyPr lIns="0" tIns="0" rIns="0" bIns="0" rtlCol="0" anchor="t">
            <a:spAutoFit/>
          </a:bodyPr>
          <a:lstStyle/>
          <a:p>
            <a:pPr marL="0" lvl="0" indent="0" algn="ctr">
              <a:lnSpc>
                <a:spcPts val="5908"/>
              </a:lnSpc>
              <a:spcBef>
                <a:spcPct val="0"/>
              </a:spcBef>
            </a:pPr>
            <a:r>
              <a:rPr lang="en-US" sz="5908" spc="-466">
                <a:solidFill>
                  <a:srgbClr val="000000"/>
                </a:solidFill>
                <a:latin typeface="Archivo Black"/>
                <a:ea typeface="Archivo Black"/>
                <a:cs typeface="Archivo Black"/>
                <a:sym typeface="Archivo Black"/>
              </a:rPr>
              <a:t>Naming Rules for Processes</a:t>
            </a:r>
          </a:p>
        </p:txBody>
      </p:sp>
      <p:sp>
        <p:nvSpPr>
          <p:cNvPr id="4" name="TextBox 4"/>
          <p:cNvSpPr txBox="1"/>
          <p:nvPr/>
        </p:nvSpPr>
        <p:spPr>
          <a:xfrm>
            <a:off x="10328013" y="2542848"/>
            <a:ext cx="6931287" cy="2473490"/>
          </a:xfrm>
          <a:prstGeom prst="rect">
            <a:avLst/>
          </a:prstGeom>
        </p:spPr>
        <p:txBody>
          <a:bodyPr lIns="0" tIns="0" rIns="0" bIns="0" rtlCol="0" anchor="t">
            <a:spAutoFit/>
          </a:bodyPr>
          <a:lstStyle/>
          <a:p>
            <a:pPr algn="l">
              <a:lnSpc>
                <a:spcPts val="4000"/>
              </a:lnSpc>
            </a:pPr>
            <a:r>
              <a:rPr lang="en-US" sz="2000" b="1">
                <a:solidFill>
                  <a:srgbClr val="000000"/>
                </a:solidFill>
                <a:latin typeface="Garet Bold"/>
                <a:ea typeface="Garet Bold"/>
                <a:cs typeface="Garet Bold"/>
                <a:sym typeface="Garet Bold"/>
              </a:rPr>
              <a:t>Examples of proper process names:</a:t>
            </a:r>
          </a:p>
          <a:p>
            <a:pPr marL="431801" lvl="1" indent="-215900" algn="l">
              <a:lnSpc>
                <a:spcPts val="4000"/>
              </a:lnSpc>
              <a:buFont typeface="Arial"/>
              <a:buChar char="•"/>
            </a:pPr>
            <a:r>
              <a:rPr lang="en-US" sz="2000">
                <a:solidFill>
                  <a:srgbClr val="000000"/>
                </a:solidFill>
                <a:latin typeface="Garet"/>
                <a:ea typeface="Garet"/>
                <a:cs typeface="Garet"/>
                <a:sym typeface="Garet"/>
              </a:rPr>
              <a:t>Prepare Certificate of Registration (Verb + Noun)</a:t>
            </a:r>
          </a:p>
          <a:p>
            <a:pPr marL="431801" lvl="1" indent="-215900" algn="l">
              <a:lnSpc>
                <a:spcPts val="4000"/>
              </a:lnSpc>
              <a:buFont typeface="Arial"/>
              <a:buChar char="•"/>
            </a:pPr>
            <a:r>
              <a:rPr lang="en-US" sz="2000">
                <a:solidFill>
                  <a:srgbClr val="000000"/>
                </a:solidFill>
                <a:latin typeface="Garet"/>
                <a:ea typeface="Garet"/>
                <a:cs typeface="Garet"/>
                <a:sym typeface="Garet"/>
              </a:rPr>
              <a:t>Verify Customer Information (Verb + Adjective + Noun)</a:t>
            </a:r>
          </a:p>
          <a:p>
            <a:pPr marL="431801" lvl="1" indent="-215900" algn="l">
              <a:lnSpc>
                <a:spcPts val="4000"/>
              </a:lnSpc>
              <a:buFont typeface="Arial"/>
              <a:buChar char="•"/>
            </a:pPr>
            <a:r>
              <a:rPr lang="en-US" sz="2000">
                <a:solidFill>
                  <a:srgbClr val="000000"/>
                </a:solidFill>
                <a:latin typeface="Garet"/>
                <a:ea typeface="Garet"/>
                <a:cs typeface="Garet"/>
                <a:sym typeface="Garet"/>
              </a:rPr>
              <a:t>Compute Sales Tax (Verb + Adjective + Noun)</a:t>
            </a:r>
          </a:p>
        </p:txBody>
      </p:sp>
      <p:sp>
        <p:nvSpPr>
          <p:cNvPr id="5" name="TextBox 5"/>
          <p:cNvSpPr txBox="1"/>
          <p:nvPr/>
        </p:nvSpPr>
        <p:spPr>
          <a:xfrm>
            <a:off x="3349198" y="7289668"/>
            <a:ext cx="11415722" cy="1968632"/>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000000"/>
                </a:solidFill>
                <a:latin typeface="Garet"/>
                <a:ea typeface="Garet"/>
                <a:cs typeface="Garet"/>
                <a:sym typeface="Garet"/>
              </a:rPr>
              <a:t>Each process name must start with an action word (verb)</a:t>
            </a:r>
          </a:p>
          <a:p>
            <a:pPr marL="431801" lvl="1" indent="-215900" algn="l">
              <a:lnSpc>
                <a:spcPts val="4000"/>
              </a:lnSpc>
              <a:buFont typeface="Arial"/>
              <a:buChar char="•"/>
            </a:pPr>
            <a:r>
              <a:rPr lang="en-US" sz="2000">
                <a:solidFill>
                  <a:srgbClr val="000000"/>
                </a:solidFill>
                <a:latin typeface="Garet"/>
                <a:ea typeface="Garet"/>
                <a:cs typeface="Garet"/>
                <a:sym typeface="Garet"/>
              </a:rPr>
              <a:t>Avoid naming a process using only nouns</a:t>
            </a:r>
          </a:p>
          <a:p>
            <a:pPr marL="431801" lvl="1" indent="-215900" algn="l">
              <a:lnSpc>
                <a:spcPts val="4000"/>
              </a:lnSpc>
              <a:buFont typeface="Arial"/>
              <a:buChar char="•"/>
            </a:pPr>
            <a:r>
              <a:rPr lang="en-US" sz="2000">
                <a:solidFill>
                  <a:srgbClr val="000000"/>
                </a:solidFill>
                <a:latin typeface="Garet"/>
                <a:ea typeface="Garet"/>
                <a:cs typeface="Garet"/>
                <a:sym typeface="Garet"/>
              </a:rPr>
              <a:t>Always make sure the name describes what the process does</a:t>
            </a:r>
          </a:p>
          <a:p>
            <a:pPr marL="431801" lvl="1" indent="-215900" algn="l">
              <a:lnSpc>
                <a:spcPts val="4000"/>
              </a:lnSpc>
              <a:buFont typeface="Arial"/>
              <a:buChar char="•"/>
            </a:pPr>
            <a:r>
              <a:rPr lang="en-US" sz="2000">
                <a:solidFill>
                  <a:srgbClr val="000000"/>
                </a:solidFill>
                <a:latin typeface="Garet"/>
                <a:ea typeface="Garet"/>
                <a:cs typeface="Garet"/>
                <a:sym typeface="Garet"/>
              </a:rPr>
              <a:t>If unsure how to name it, think: “</a:t>
            </a:r>
            <a:r>
              <a:rPr lang="en-US" sz="2000" i="1">
                <a:solidFill>
                  <a:srgbClr val="000000"/>
                </a:solidFill>
                <a:latin typeface="Garet Italics"/>
                <a:ea typeface="Garet Italics"/>
                <a:cs typeface="Garet Italics"/>
                <a:sym typeface="Garet Italics"/>
              </a:rPr>
              <a:t>What action happens in this process?</a:t>
            </a:r>
            <a:r>
              <a:rPr lang="en-US" sz="2000">
                <a:solidFill>
                  <a:srgbClr val="000000"/>
                </a:solidFill>
                <a:latin typeface="Garet"/>
                <a:ea typeface="Garet"/>
                <a:cs typeface="Garet"/>
                <a:sym typeface="Garet"/>
              </a:rPr>
              <a:t>”</a:t>
            </a:r>
          </a:p>
        </p:txBody>
      </p:sp>
      <p:sp>
        <p:nvSpPr>
          <p:cNvPr id="6" name="TextBox 6"/>
          <p:cNvSpPr txBox="1"/>
          <p:nvPr/>
        </p:nvSpPr>
        <p:spPr>
          <a:xfrm>
            <a:off x="3349198" y="6257092"/>
            <a:ext cx="11415722" cy="958916"/>
          </a:xfrm>
          <a:prstGeom prst="rect">
            <a:avLst/>
          </a:prstGeom>
        </p:spPr>
        <p:txBody>
          <a:bodyPr lIns="0" tIns="0" rIns="0" bIns="0" rtlCol="0" anchor="t">
            <a:spAutoFit/>
          </a:bodyPr>
          <a:lstStyle/>
          <a:p>
            <a:pPr algn="l">
              <a:lnSpc>
                <a:spcPts val="4000"/>
              </a:lnSpc>
            </a:pPr>
            <a:r>
              <a:rPr lang="en-US" sz="2000" b="1">
                <a:solidFill>
                  <a:srgbClr val="000000"/>
                </a:solidFill>
                <a:latin typeface="Garet Bold"/>
                <a:ea typeface="Garet Bold"/>
                <a:cs typeface="Garet Bold"/>
                <a:sym typeface="Garet Bold"/>
              </a:rPr>
              <a:t>When proceeding to Level 1 in a Data Flow Diagram (DFD),  start showing the detailed processes inside the system.</a:t>
            </a:r>
          </a:p>
        </p:txBody>
      </p:sp>
      <p:sp>
        <p:nvSpPr>
          <p:cNvPr id="7" name="TextBox 7"/>
          <p:cNvSpPr txBox="1"/>
          <p:nvPr/>
        </p:nvSpPr>
        <p:spPr>
          <a:xfrm>
            <a:off x="1028700" y="2309363"/>
            <a:ext cx="5309011" cy="1463774"/>
          </a:xfrm>
          <a:prstGeom prst="rect">
            <a:avLst/>
          </a:prstGeom>
        </p:spPr>
        <p:txBody>
          <a:bodyPr lIns="0" tIns="0" rIns="0" bIns="0" rtlCol="0" anchor="t">
            <a:spAutoFit/>
          </a:bodyPr>
          <a:lstStyle/>
          <a:p>
            <a:pPr algn="l">
              <a:lnSpc>
                <a:spcPts val="4000"/>
              </a:lnSpc>
            </a:pPr>
            <a:r>
              <a:rPr lang="en-US" sz="2000">
                <a:solidFill>
                  <a:srgbClr val="000000"/>
                </a:solidFill>
                <a:latin typeface="Garet"/>
                <a:ea typeface="Garet"/>
                <a:cs typeface="Garet"/>
                <a:sym typeface="Garet"/>
              </a:rPr>
              <a:t>Each process must have a </a:t>
            </a:r>
            <a:r>
              <a:rPr lang="en-US" sz="2000" b="1">
                <a:solidFill>
                  <a:srgbClr val="000000"/>
                </a:solidFill>
                <a:latin typeface="Garet Bold"/>
                <a:ea typeface="Garet Bold"/>
                <a:cs typeface="Garet Bold"/>
                <a:sym typeface="Garet Bold"/>
              </a:rPr>
              <a:t>proper name format</a:t>
            </a:r>
            <a:r>
              <a:rPr lang="en-US" sz="2000">
                <a:solidFill>
                  <a:srgbClr val="000000"/>
                </a:solidFill>
                <a:latin typeface="Garet"/>
                <a:ea typeface="Garet"/>
                <a:cs typeface="Garet"/>
                <a:sym typeface="Garet"/>
              </a:rPr>
              <a:t>.</a:t>
            </a:r>
          </a:p>
          <a:p>
            <a:pPr algn="l">
              <a:lnSpc>
                <a:spcPts val="4000"/>
              </a:lnSpc>
            </a:pPr>
            <a:r>
              <a:rPr lang="en-US" sz="2000">
                <a:solidFill>
                  <a:srgbClr val="000000"/>
                </a:solidFill>
                <a:latin typeface="Garet"/>
                <a:ea typeface="Garet"/>
                <a:cs typeface="Garet"/>
                <a:sym typeface="Garet"/>
              </a:rPr>
              <a:t>      The name should include:</a:t>
            </a:r>
          </a:p>
        </p:txBody>
      </p:sp>
      <p:grpSp>
        <p:nvGrpSpPr>
          <p:cNvPr id="8" name="Group 8"/>
          <p:cNvGrpSpPr/>
          <p:nvPr/>
        </p:nvGrpSpPr>
        <p:grpSpPr>
          <a:xfrm>
            <a:off x="1552156" y="3855794"/>
            <a:ext cx="3594085" cy="1790579"/>
            <a:chOff x="0" y="0"/>
            <a:chExt cx="4792114" cy="2387439"/>
          </a:xfrm>
        </p:grpSpPr>
        <p:sp>
          <p:nvSpPr>
            <p:cNvPr id="9" name="Freeform 9"/>
            <p:cNvSpPr/>
            <p:nvPr/>
          </p:nvSpPr>
          <p:spPr>
            <a:xfrm>
              <a:off x="0" y="0"/>
              <a:ext cx="1557739" cy="1104047"/>
            </a:xfrm>
            <a:custGeom>
              <a:avLst/>
              <a:gdLst/>
              <a:ahLst/>
              <a:cxnLst/>
              <a:rect l="l" t="t" r="r" b="b"/>
              <a:pathLst>
                <a:path w="1557739" h="1104047">
                  <a:moveTo>
                    <a:pt x="0" y="0"/>
                  </a:moveTo>
                  <a:lnTo>
                    <a:pt x="1557739" y="0"/>
                  </a:lnTo>
                  <a:lnTo>
                    <a:pt x="1557739" y="1104047"/>
                  </a:lnTo>
                  <a:lnTo>
                    <a:pt x="0" y="1104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3341011" y="0"/>
              <a:ext cx="1451103" cy="1104047"/>
            </a:xfrm>
            <a:custGeom>
              <a:avLst/>
              <a:gdLst/>
              <a:ahLst/>
              <a:cxnLst/>
              <a:rect l="l" t="t" r="r" b="b"/>
              <a:pathLst>
                <a:path w="1451103" h="1104047">
                  <a:moveTo>
                    <a:pt x="0" y="0"/>
                  </a:moveTo>
                  <a:lnTo>
                    <a:pt x="1451103" y="0"/>
                  </a:lnTo>
                  <a:lnTo>
                    <a:pt x="1451103" y="1104047"/>
                  </a:lnTo>
                  <a:lnTo>
                    <a:pt x="0" y="1104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Freeform 11"/>
            <p:cNvSpPr/>
            <p:nvPr/>
          </p:nvSpPr>
          <p:spPr>
            <a:xfrm>
              <a:off x="1702556" y="1283392"/>
              <a:ext cx="1493638" cy="1104047"/>
            </a:xfrm>
            <a:custGeom>
              <a:avLst/>
              <a:gdLst/>
              <a:ahLst/>
              <a:cxnLst/>
              <a:rect l="l" t="t" r="r" b="b"/>
              <a:pathLst>
                <a:path w="1493638" h="1104047">
                  <a:moveTo>
                    <a:pt x="0" y="0"/>
                  </a:moveTo>
                  <a:lnTo>
                    <a:pt x="1493638" y="0"/>
                  </a:lnTo>
                  <a:lnTo>
                    <a:pt x="1493638" y="1104047"/>
                  </a:lnTo>
                  <a:lnTo>
                    <a:pt x="0" y="11040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12" name="Freeform 12"/>
            <p:cNvSpPr/>
            <p:nvPr/>
          </p:nvSpPr>
          <p:spPr>
            <a:xfrm>
              <a:off x="2136700" y="239348"/>
              <a:ext cx="625350" cy="625350"/>
            </a:xfrm>
            <a:custGeom>
              <a:avLst/>
              <a:gdLst/>
              <a:ahLst/>
              <a:cxnLst/>
              <a:rect l="l" t="t" r="r" b="b"/>
              <a:pathLst>
                <a:path w="625350" h="625350">
                  <a:moveTo>
                    <a:pt x="0" y="0"/>
                  </a:moveTo>
                  <a:lnTo>
                    <a:pt x="625350" y="0"/>
                  </a:lnTo>
                  <a:lnTo>
                    <a:pt x="625350" y="625351"/>
                  </a:lnTo>
                  <a:lnTo>
                    <a:pt x="0" y="6253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13" name="Freeform 13"/>
            <p:cNvSpPr/>
            <p:nvPr/>
          </p:nvSpPr>
          <p:spPr>
            <a:xfrm>
              <a:off x="778869" y="1459647"/>
              <a:ext cx="625350" cy="625350"/>
            </a:xfrm>
            <a:custGeom>
              <a:avLst/>
              <a:gdLst/>
              <a:ahLst/>
              <a:cxnLst/>
              <a:rect l="l" t="t" r="r" b="b"/>
              <a:pathLst>
                <a:path w="625350" h="625350">
                  <a:moveTo>
                    <a:pt x="0" y="0"/>
                  </a:moveTo>
                  <a:lnTo>
                    <a:pt x="625351" y="0"/>
                  </a:lnTo>
                  <a:lnTo>
                    <a:pt x="625351" y="625351"/>
                  </a:lnTo>
                  <a:lnTo>
                    <a:pt x="0" y="6253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grpSp>
      <p:sp>
        <p:nvSpPr>
          <p:cNvPr id="14" name="TextBox 14"/>
          <p:cNvSpPr txBox="1"/>
          <p:nvPr/>
        </p:nvSpPr>
        <p:spPr>
          <a:xfrm>
            <a:off x="4521733" y="4868512"/>
            <a:ext cx="5210116" cy="874461"/>
          </a:xfrm>
          <a:prstGeom prst="rect">
            <a:avLst/>
          </a:prstGeom>
        </p:spPr>
        <p:txBody>
          <a:bodyPr lIns="0" tIns="0" rIns="0" bIns="0" rtlCol="0" anchor="t">
            <a:spAutoFit/>
          </a:bodyPr>
          <a:lstStyle/>
          <a:p>
            <a:pPr algn="l">
              <a:lnSpc>
                <a:spcPts val="3600"/>
              </a:lnSpc>
            </a:pPr>
            <a:r>
              <a:rPr lang="en-US" sz="1800" b="1">
                <a:solidFill>
                  <a:srgbClr val="000000"/>
                </a:solidFill>
                <a:latin typeface="Garet Bold"/>
                <a:ea typeface="Garet Bold"/>
                <a:cs typeface="Garet Bold"/>
                <a:sym typeface="Garet Bold"/>
              </a:rPr>
              <a:t>This is because a process should describe an </a:t>
            </a:r>
            <a:r>
              <a:rPr lang="en-US" sz="1800" b="1" u="sng">
                <a:solidFill>
                  <a:srgbClr val="000000"/>
                </a:solidFill>
                <a:latin typeface="Garet Bold"/>
                <a:ea typeface="Garet Bold"/>
                <a:cs typeface="Garet Bold"/>
                <a:sym typeface="Garet Bold"/>
              </a:rPr>
              <a:t>action</a:t>
            </a:r>
            <a:r>
              <a:rPr lang="en-US" sz="1800" b="1">
                <a:solidFill>
                  <a:srgbClr val="000000"/>
                </a:solidFill>
                <a:latin typeface="Garet Bold"/>
                <a:ea typeface="Garet Bold"/>
                <a:cs typeface="Garet Bold"/>
                <a:sym typeface="Garet Bold"/>
              </a:rPr>
              <a:t>, something a system does.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TextBox 3"/>
          <p:cNvSpPr txBox="1"/>
          <p:nvPr/>
        </p:nvSpPr>
        <p:spPr>
          <a:xfrm>
            <a:off x="2464422" y="1123950"/>
            <a:ext cx="13359155" cy="797803"/>
          </a:xfrm>
          <a:prstGeom prst="rect">
            <a:avLst/>
          </a:prstGeom>
        </p:spPr>
        <p:txBody>
          <a:bodyPr lIns="0" tIns="0" rIns="0" bIns="0" rtlCol="0" anchor="t">
            <a:spAutoFit/>
          </a:bodyPr>
          <a:lstStyle/>
          <a:p>
            <a:pPr marL="0" lvl="0" indent="0" algn="ctr">
              <a:lnSpc>
                <a:spcPts val="5908"/>
              </a:lnSpc>
              <a:spcBef>
                <a:spcPct val="0"/>
              </a:spcBef>
            </a:pPr>
            <a:r>
              <a:rPr lang="en-US" sz="5908" spc="-466">
                <a:solidFill>
                  <a:srgbClr val="000000"/>
                </a:solidFill>
                <a:latin typeface="Archivo Black"/>
                <a:ea typeface="Archivo Black"/>
                <a:cs typeface="Archivo Black"/>
                <a:sym typeface="Archivo Black"/>
              </a:rPr>
              <a:t>Naming Rules for Data Flow</a:t>
            </a:r>
          </a:p>
        </p:txBody>
      </p:sp>
      <p:sp>
        <p:nvSpPr>
          <p:cNvPr id="4" name="TextBox 4"/>
          <p:cNvSpPr txBox="1"/>
          <p:nvPr/>
        </p:nvSpPr>
        <p:spPr>
          <a:xfrm>
            <a:off x="1028700" y="6676956"/>
            <a:ext cx="6409720" cy="958916"/>
          </a:xfrm>
          <a:prstGeom prst="rect">
            <a:avLst/>
          </a:prstGeom>
        </p:spPr>
        <p:txBody>
          <a:bodyPr lIns="0" tIns="0" rIns="0" bIns="0" rtlCol="0" anchor="t">
            <a:spAutoFit/>
          </a:bodyPr>
          <a:lstStyle/>
          <a:p>
            <a:pPr algn="l">
              <a:lnSpc>
                <a:spcPts val="4000"/>
              </a:lnSpc>
            </a:pPr>
            <a:r>
              <a:rPr lang="en-US" sz="2000" b="1">
                <a:solidFill>
                  <a:srgbClr val="000000"/>
                </a:solidFill>
                <a:latin typeface="Garet Bold"/>
                <a:ea typeface="Garet Bold"/>
                <a:cs typeface="Garet Bold"/>
                <a:sym typeface="Garet Bold"/>
              </a:rPr>
              <a:t>This is because each data flow represents one type of information moving in the system.</a:t>
            </a:r>
          </a:p>
        </p:txBody>
      </p:sp>
      <p:sp>
        <p:nvSpPr>
          <p:cNvPr id="5" name="TextBox 5"/>
          <p:cNvSpPr txBox="1"/>
          <p:nvPr/>
        </p:nvSpPr>
        <p:spPr>
          <a:xfrm>
            <a:off x="3436139" y="2552024"/>
            <a:ext cx="11415722" cy="1193933"/>
          </a:xfrm>
          <a:prstGeom prst="rect">
            <a:avLst/>
          </a:prstGeom>
        </p:spPr>
        <p:txBody>
          <a:bodyPr lIns="0" tIns="0" rIns="0" bIns="0" rtlCol="0" anchor="t">
            <a:spAutoFit/>
          </a:bodyPr>
          <a:lstStyle/>
          <a:p>
            <a:pPr algn="l">
              <a:lnSpc>
                <a:spcPts val="4999"/>
              </a:lnSpc>
            </a:pPr>
            <a:r>
              <a:rPr lang="en-US" sz="2499" b="1">
                <a:solidFill>
                  <a:srgbClr val="000000"/>
                </a:solidFill>
                <a:latin typeface="Garet Bold"/>
                <a:ea typeface="Garet Bold"/>
                <a:cs typeface="Garet Bold"/>
                <a:sym typeface="Garet Bold"/>
              </a:rPr>
              <a:t>When naming a Data Flow in a Data Flow Diagram (DFD), the name should </a:t>
            </a:r>
            <a:r>
              <a:rPr lang="en-US" sz="2499" b="1" u="sng">
                <a:solidFill>
                  <a:srgbClr val="000000"/>
                </a:solidFill>
                <a:latin typeface="Garet Bold"/>
                <a:ea typeface="Garet Bold"/>
                <a:cs typeface="Garet Bold"/>
                <a:sym typeface="Garet Bold"/>
              </a:rPr>
              <a:t>always be a singular noun</a:t>
            </a:r>
            <a:r>
              <a:rPr lang="en-US" sz="2499" b="1">
                <a:solidFill>
                  <a:srgbClr val="000000"/>
                </a:solidFill>
                <a:latin typeface="Garet Bold"/>
                <a:ea typeface="Garet Bold"/>
                <a:cs typeface="Garet Bold"/>
                <a:sym typeface="Garet Bold"/>
              </a:rPr>
              <a:t> and not plural.</a:t>
            </a:r>
          </a:p>
        </p:txBody>
      </p:sp>
      <p:grpSp>
        <p:nvGrpSpPr>
          <p:cNvPr id="6" name="Group 6"/>
          <p:cNvGrpSpPr/>
          <p:nvPr/>
        </p:nvGrpSpPr>
        <p:grpSpPr>
          <a:xfrm>
            <a:off x="1028700" y="4565106"/>
            <a:ext cx="7054825" cy="1679159"/>
            <a:chOff x="0" y="0"/>
            <a:chExt cx="9406434" cy="2238878"/>
          </a:xfrm>
        </p:grpSpPr>
        <p:sp>
          <p:nvSpPr>
            <p:cNvPr id="7" name="Freeform 7"/>
            <p:cNvSpPr/>
            <p:nvPr/>
          </p:nvSpPr>
          <p:spPr>
            <a:xfrm>
              <a:off x="0" y="1544243"/>
              <a:ext cx="694636" cy="694636"/>
            </a:xfrm>
            <a:custGeom>
              <a:avLst/>
              <a:gdLst/>
              <a:ahLst/>
              <a:cxnLst/>
              <a:rect l="l" t="t" r="r" b="b"/>
              <a:pathLst>
                <a:path w="694636" h="694636">
                  <a:moveTo>
                    <a:pt x="0" y="0"/>
                  </a:moveTo>
                  <a:lnTo>
                    <a:pt x="694636" y="0"/>
                  </a:lnTo>
                  <a:lnTo>
                    <a:pt x="694636" y="694635"/>
                  </a:lnTo>
                  <a:lnTo>
                    <a:pt x="0" y="694635"/>
                  </a:lnTo>
                  <a:lnTo>
                    <a:pt x="0" y="0"/>
                  </a:lnTo>
                  <a:close/>
                </a:path>
              </a:pathLst>
            </a:custGeom>
            <a:blipFill>
              <a:blip r:embed="rId3"/>
              <a:stretch>
                <a:fillRect/>
              </a:stretch>
            </a:blipFill>
          </p:spPr>
          <p:txBody>
            <a:bodyPr/>
            <a:lstStyle/>
            <a:p>
              <a:endParaRPr lang="en-PH"/>
            </a:p>
          </p:txBody>
        </p:sp>
        <p:sp>
          <p:nvSpPr>
            <p:cNvPr id="8" name="Freeform 8"/>
            <p:cNvSpPr/>
            <p:nvPr/>
          </p:nvSpPr>
          <p:spPr>
            <a:xfrm>
              <a:off x="0" y="795559"/>
              <a:ext cx="783976" cy="605622"/>
            </a:xfrm>
            <a:custGeom>
              <a:avLst/>
              <a:gdLst/>
              <a:ahLst/>
              <a:cxnLst/>
              <a:rect l="l" t="t" r="r" b="b"/>
              <a:pathLst>
                <a:path w="783976" h="605622">
                  <a:moveTo>
                    <a:pt x="0" y="0"/>
                  </a:moveTo>
                  <a:lnTo>
                    <a:pt x="783976" y="0"/>
                  </a:lnTo>
                  <a:lnTo>
                    <a:pt x="783976" y="605622"/>
                  </a:lnTo>
                  <a:lnTo>
                    <a:pt x="0" y="605622"/>
                  </a:lnTo>
                  <a:lnTo>
                    <a:pt x="0" y="0"/>
                  </a:lnTo>
                  <a:close/>
                </a:path>
              </a:pathLst>
            </a:custGeom>
            <a:blipFill>
              <a:blip r:embed="rId4"/>
              <a:stretch>
                <a:fillRect/>
              </a:stretch>
            </a:blipFill>
          </p:spPr>
          <p:txBody>
            <a:bodyPr/>
            <a:lstStyle/>
            <a:p>
              <a:endParaRPr lang="en-PH"/>
            </a:p>
          </p:txBody>
        </p:sp>
        <p:sp>
          <p:nvSpPr>
            <p:cNvPr id="9" name="TextBox 9"/>
            <p:cNvSpPr txBox="1"/>
            <p:nvPr/>
          </p:nvSpPr>
          <p:spPr>
            <a:xfrm>
              <a:off x="164718" y="-190500"/>
              <a:ext cx="9241716" cy="2366698"/>
            </a:xfrm>
            <a:prstGeom prst="rect">
              <a:avLst/>
            </a:prstGeom>
          </p:spPr>
          <p:txBody>
            <a:bodyPr lIns="0" tIns="0" rIns="0" bIns="0" rtlCol="0" anchor="t">
              <a:spAutoFit/>
            </a:bodyPr>
            <a:lstStyle/>
            <a:p>
              <a:pPr algn="l">
                <a:lnSpc>
                  <a:spcPts val="4999"/>
                </a:lnSpc>
              </a:pPr>
              <a:r>
                <a:rPr lang="en-US" sz="2499" b="1">
                  <a:solidFill>
                    <a:srgbClr val="000000"/>
                  </a:solidFill>
                  <a:latin typeface="Garet Bold"/>
                  <a:ea typeface="Garet Bold"/>
                  <a:cs typeface="Garet Bold"/>
                  <a:sym typeface="Garet Bold"/>
                </a:rPr>
                <a:t>Example:</a:t>
              </a:r>
            </a:p>
            <a:p>
              <a:pPr algn="l">
                <a:lnSpc>
                  <a:spcPts val="4999"/>
                </a:lnSpc>
              </a:pPr>
              <a:r>
                <a:rPr lang="en-US" sz="2499" b="1">
                  <a:solidFill>
                    <a:srgbClr val="000000"/>
                  </a:solidFill>
                  <a:latin typeface="Garet Bold"/>
                  <a:ea typeface="Garet Bold"/>
                  <a:cs typeface="Garet Bold"/>
                  <a:sym typeface="Garet Bold"/>
                </a:rPr>
                <a:t>      </a:t>
              </a:r>
              <a:r>
                <a:rPr lang="en-US" sz="2499">
                  <a:solidFill>
                    <a:srgbClr val="000000"/>
                  </a:solidFill>
                  <a:latin typeface="Garet"/>
                  <a:ea typeface="Garet"/>
                  <a:cs typeface="Garet"/>
                  <a:sym typeface="Garet"/>
                </a:rPr>
                <a:t>“Student Record”</a:t>
              </a:r>
            </a:p>
            <a:p>
              <a:pPr algn="l">
                <a:lnSpc>
                  <a:spcPts val="4999"/>
                </a:lnSpc>
              </a:pPr>
              <a:r>
                <a:rPr lang="en-US" sz="2499">
                  <a:solidFill>
                    <a:srgbClr val="000000"/>
                  </a:solidFill>
                  <a:latin typeface="Garet"/>
                  <a:ea typeface="Garet"/>
                  <a:cs typeface="Garet"/>
                  <a:sym typeface="Garet"/>
                </a:rPr>
                <a:t>      “Student Records”</a:t>
              </a:r>
            </a:p>
          </p:txBody>
        </p:sp>
      </p:grpSp>
      <p:sp>
        <p:nvSpPr>
          <p:cNvPr id="10" name="TextBox 10"/>
          <p:cNvSpPr txBox="1"/>
          <p:nvPr/>
        </p:nvSpPr>
        <p:spPr>
          <a:xfrm>
            <a:off x="8970955" y="5199645"/>
            <a:ext cx="8288345" cy="1946366"/>
          </a:xfrm>
          <a:prstGeom prst="rect">
            <a:avLst/>
          </a:prstGeom>
        </p:spPr>
        <p:txBody>
          <a:bodyPr lIns="0" tIns="0" rIns="0" bIns="0" rtlCol="0" anchor="t">
            <a:spAutoFit/>
          </a:bodyPr>
          <a:lstStyle/>
          <a:p>
            <a:pPr algn="l">
              <a:lnSpc>
                <a:spcPts val="3988"/>
              </a:lnSpc>
            </a:pPr>
            <a:r>
              <a:rPr lang="en-US" sz="1994" b="1">
                <a:solidFill>
                  <a:srgbClr val="000000"/>
                </a:solidFill>
                <a:latin typeface="Garet Bold"/>
                <a:ea typeface="Garet Bold"/>
                <a:cs typeface="Garet Bold"/>
                <a:sym typeface="Garet Bold"/>
              </a:rPr>
              <a:t>TAKE NOTE:</a:t>
            </a:r>
          </a:p>
          <a:p>
            <a:pPr marL="430558" lvl="1" indent="-215279" algn="l">
              <a:lnSpc>
                <a:spcPts val="3988"/>
              </a:lnSpc>
              <a:buFont typeface="Arial"/>
              <a:buChar char="•"/>
            </a:pPr>
            <a:r>
              <a:rPr lang="en-US" sz="1994">
                <a:solidFill>
                  <a:srgbClr val="000000"/>
                </a:solidFill>
                <a:latin typeface="Garet"/>
                <a:ea typeface="Garet"/>
                <a:cs typeface="Garet"/>
                <a:sym typeface="Garet"/>
              </a:rPr>
              <a:t>A </a:t>
            </a:r>
            <a:r>
              <a:rPr lang="en-US" sz="1994" b="1">
                <a:solidFill>
                  <a:srgbClr val="000000"/>
                </a:solidFill>
                <a:latin typeface="Garet Bold"/>
                <a:ea typeface="Garet Bold"/>
                <a:cs typeface="Garet Bold"/>
                <a:sym typeface="Garet Bold"/>
              </a:rPr>
              <a:t>single process</a:t>
            </a:r>
            <a:r>
              <a:rPr lang="en-US" sz="1994">
                <a:solidFill>
                  <a:srgbClr val="000000"/>
                </a:solidFill>
                <a:latin typeface="Garet"/>
                <a:ea typeface="Garet"/>
                <a:cs typeface="Garet"/>
                <a:sym typeface="Garet"/>
              </a:rPr>
              <a:t> can have many data flows.</a:t>
            </a:r>
          </a:p>
          <a:p>
            <a:pPr marL="430558" lvl="1" indent="-215279" algn="l">
              <a:lnSpc>
                <a:spcPts val="3988"/>
              </a:lnSpc>
              <a:buFont typeface="Arial"/>
              <a:buChar char="•"/>
            </a:pPr>
            <a:r>
              <a:rPr lang="en-US" sz="1994">
                <a:solidFill>
                  <a:srgbClr val="000000"/>
                </a:solidFill>
                <a:latin typeface="Garet"/>
                <a:ea typeface="Garet"/>
                <a:cs typeface="Garet"/>
                <a:sym typeface="Garet"/>
              </a:rPr>
              <a:t>These arrows show different kinds of information entering or leaving the process.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AutoShape 3"/>
          <p:cNvSpPr/>
          <p:nvPr/>
        </p:nvSpPr>
        <p:spPr>
          <a:xfrm>
            <a:off x="-585133" y="909241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4" name="AutoShape 4"/>
          <p:cNvSpPr/>
          <p:nvPr/>
        </p:nvSpPr>
        <p:spPr>
          <a:xfrm>
            <a:off x="-585133" y="9621060"/>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TextBox 5"/>
          <p:cNvSpPr txBox="1"/>
          <p:nvPr/>
        </p:nvSpPr>
        <p:spPr>
          <a:xfrm>
            <a:off x="1028700" y="734249"/>
            <a:ext cx="14070059" cy="1519063"/>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Do’s and Don'ts in making Level 1 Data </a:t>
            </a:r>
          </a:p>
          <a:p>
            <a:pPr algn="l">
              <a:lnSpc>
                <a:spcPts val="5808"/>
              </a:lnSpc>
            </a:pPr>
            <a:r>
              <a:rPr lang="en-US" sz="5808" spc="-458">
                <a:solidFill>
                  <a:srgbClr val="000000"/>
                </a:solidFill>
                <a:latin typeface="Archivo Black"/>
                <a:ea typeface="Archivo Black"/>
                <a:cs typeface="Archivo Black"/>
                <a:sym typeface="Archivo Black"/>
              </a:rPr>
              <a:t>Flow Diagram</a:t>
            </a:r>
          </a:p>
        </p:txBody>
      </p:sp>
      <p:sp>
        <p:nvSpPr>
          <p:cNvPr id="6" name="TextBox 6"/>
          <p:cNvSpPr txBox="1"/>
          <p:nvPr/>
        </p:nvSpPr>
        <p:spPr>
          <a:xfrm>
            <a:off x="1028700" y="2635833"/>
            <a:ext cx="7828351" cy="763402"/>
          </a:xfrm>
          <a:prstGeom prst="rect">
            <a:avLst/>
          </a:prstGeom>
        </p:spPr>
        <p:txBody>
          <a:bodyPr lIns="0" tIns="0" rIns="0" bIns="0" rtlCol="0" anchor="t">
            <a:spAutoFit/>
          </a:bodyPr>
          <a:lstStyle/>
          <a:p>
            <a:pPr marL="474979" lvl="1" indent="-237490" algn="l">
              <a:lnSpc>
                <a:spcPts val="3079"/>
              </a:lnSpc>
              <a:buFont typeface="Arial"/>
              <a:buChar char="•"/>
            </a:pPr>
            <a:r>
              <a:rPr lang="en-US" sz="2199" b="1">
                <a:solidFill>
                  <a:srgbClr val="000000"/>
                </a:solidFill>
                <a:latin typeface="Garet Bold"/>
                <a:ea typeface="Garet Bold"/>
                <a:cs typeface="Garet Bold"/>
                <a:sym typeface="Garet Bold"/>
              </a:rPr>
              <a:t>All data flows must go to or from a process.</a:t>
            </a:r>
            <a:r>
              <a:rPr lang="en-US" sz="2199">
                <a:solidFill>
                  <a:srgbClr val="000000"/>
                </a:solidFill>
                <a:latin typeface="Garet"/>
                <a:ea typeface="Garet"/>
                <a:cs typeface="Garet"/>
                <a:sym typeface="Garet"/>
              </a:rPr>
              <a:t> Every flow must start or end at a process.</a:t>
            </a:r>
          </a:p>
        </p:txBody>
      </p:sp>
      <p:sp>
        <p:nvSpPr>
          <p:cNvPr id="7" name="TextBox 7"/>
          <p:cNvSpPr txBox="1"/>
          <p:nvPr/>
        </p:nvSpPr>
        <p:spPr>
          <a:xfrm>
            <a:off x="1028700" y="3585713"/>
            <a:ext cx="7300438" cy="1153994"/>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Garet"/>
                <a:ea typeface="Garet"/>
                <a:cs typeface="Garet"/>
                <a:sym typeface="Garet"/>
              </a:rPr>
              <a:t>An </a:t>
            </a:r>
            <a:r>
              <a:rPr lang="en-US" sz="2199" b="1">
                <a:solidFill>
                  <a:srgbClr val="000000"/>
                </a:solidFill>
                <a:latin typeface="Garet Bold"/>
                <a:ea typeface="Garet Bold"/>
                <a:cs typeface="Garet Bold"/>
                <a:sym typeface="Garet Bold"/>
              </a:rPr>
              <a:t>Entity cannot connect directly to another Entity</a:t>
            </a:r>
            <a:r>
              <a:rPr lang="en-US" sz="2199">
                <a:solidFill>
                  <a:srgbClr val="000000"/>
                </a:solidFill>
                <a:latin typeface="Garet"/>
                <a:ea typeface="Garet"/>
                <a:cs typeface="Garet"/>
                <a:sym typeface="Garet"/>
              </a:rPr>
              <a:t>. Entities are outside the system, so </a:t>
            </a:r>
            <a:r>
              <a:rPr lang="en-US" sz="2199" b="1">
                <a:solidFill>
                  <a:srgbClr val="000000"/>
                </a:solidFill>
                <a:latin typeface="Garet Bold"/>
                <a:ea typeface="Garet Bold"/>
                <a:cs typeface="Garet Bold"/>
                <a:sym typeface="Garet Bold"/>
              </a:rPr>
              <a:t>they must connect through a process</a:t>
            </a:r>
            <a:r>
              <a:rPr lang="en-US" sz="2199">
                <a:solidFill>
                  <a:srgbClr val="000000"/>
                </a:solidFill>
                <a:latin typeface="Garet"/>
                <a:ea typeface="Garet"/>
                <a:cs typeface="Garet"/>
                <a:sym typeface="Garet"/>
              </a:rPr>
              <a:t>.</a:t>
            </a:r>
          </a:p>
        </p:txBody>
      </p:sp>
      <p:grpSp>
        <p:nvGrpSpPr>
          <p:cNvPr id="8" name="Group 8"/>
          <p:cNvGrpSpPr>
            <a:grpSpLocks noChangeAspect="1"/>
          </p:cNvGrpSpPr>
          <p:nvPr/>
        </p:nvGrpSpPr>
        <p:grpSpPr>
          <a:xfrm>
            <a:off x="2635243" y="4968307"/>
            <a:ext cx="4087352" cy="3068512"/>
            <a:chOff x="0" y="0"/>
            <a:chExt cx="8916670" cy="6694043"/>
          </a:xfrm>
        </p:grpSpPr>
        <p:sp>
          <p:nvSpPr>
            <p:cNvPr id="9" name="Freeform 9"/>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3"/>
              <a:stretch>
                <a:fillRect l="-9337" r="-9337"/>
              </a:stretch>
            </a:blipFill>
          </p:spPr>
          <p:txBody>
            <a:bodyPr/>
            <a:lstStyle/>
            <a:p>
              <a:endParaRPr lang="en-PH"/>
            </a:p>
          </p:txBody>
        </p:sp>
        <p:sp>
          <p:nvSpPr>
            <p:cNvPr id="10" name="Freeform 10"/>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sp>
        <p:nvSpPr>
          <p:cNvPr id="11" name="TextBox 11"/>
          <p:cNvSpPr txBox="1"/>
          <p:nvPr/>
        </p:nvSpPr>
        <p:spPr>
          <a:xfrm>
            <a:off x="3314769" y="6926616"/>
            <a:ext cx="2728300" cy="426327"/>
          </a:xfrm>
          <a:prstGeom prst="rect">
            <a:avLst/>
          </a:prstGeom>
        </p:spPr>
        <p:txBody>
          <a:bodyPr lIns="0" tIns="0" rIns="0" bIns="0" rtlCol="0" anchor="t">
            <a:spAutoFit/>
          </a:bodyPr>
          <a:lstStyle/>
          <a:p>
            <a:pPr algn="ctr">
              <a:lnSpc>
                <a:spcPts val="3552"/>
              </a:lnSpc>
              <a:spcBef>
                <a:spcPct val="0"/>
              </a:spcBef>
            </a:pPr>
            <a:r>
              <a:rPr lang="en-US" sz="2537" b="1">
                <a:solidFill>
                  <a:srgbClr val="000000"/>
                </a:solidFill>
                <a:latin typeface="Garet Bold"/>
                <a:ea typeface="Garet Bold"/>
                <a:cs typeface="Garet Bold"/>
                <a:sym typeface="Garet Bold"/>
              </a:rPr>
              <a:t>CORRECT FLOW</a:t>
            </a:r>
          </a:p>
        </p:txBody>
      </p:sp>
      <p:sp>
        <p:nvSpPr>
          <p:cNvPr id="12" name="AutoShape 12"/>
          <p:cNvSpPr/>
          <p:nvPr/>
        </p:nvSpPr>
        <p:spPr>
          <a:xfrm>
            <a:off x="2861864" y="5887017"/>
            <a:ext cx="827301" cy="0"/>
          </a:xfrm>
          <a:prstGeom prst="line">
            <a:avLst/>
          </a:prstGeom>
          <a:ln w="28575" cap="flat">
            <a:solidFill>
              <a:srgbClr val="000000"/>
            </a:solidFill>
            <a:prstDash val="solid"/>
            <a:headEnd type="none" w="sm" len="sm"/>
            <a:tailEnd type="none" w="sm" len="sm"/>
          </a:ln>
        </p:spPr>
        <p:txBody>
          <a:bodyPr/>
          <a:lstStyle/>
          <a:p>
            <a:endParaRPr lang="en-PH"/>
          </a:p>
        </p:txBody>
      </p:sp>
      <p:sp>
        <p:nvSpPr>
          <p:cNvPr id="13" name="AutoShape 13"/>
          <p:cNvSpPr/>
          <p:nvPr/>
        </p:nvSpPr>
        <p:spPr>
          <a:xfrm>
            <a:off x="2861864" y="6360356"/>
            <a:ext cx="827301" cy="15517"/>
          </a:xfrm>
          <a:prstGeom prst="line">
            <a:avLst/>
          </a:prstGeom>
          <a:ln w="28575" cap="flat">
            <a:solidFill>
              <a:srgbClr val="000000"/>
            </a:solidFill>
            <a:prstDash val="solid"/>
            <a:headEnd type="none" w="sm" len="sm"/>
            <a:tailEnd type="none" w="sm" len="sm"/>
          </a:ln>
        </p:spPr>
        <p:txBody>
          <a:bodyPr/>
          <a:lstStyle/>
          <a:p>
            <a:endParaRPr lang="en-PH"/>
          </a:p>
        </p:txBody>
      </p:sp>
      <p:sp>
        <p:nvSpPr>
          <p:cNvPr id="14" name="AutoShape 14"/>
          <p:cNvSpPr/>
          <p:nvPr/>
        </p:nvSpPr>
        <p:spPr>
          <a:xfrm>
            <a:off x="2877381" y="5887017"/>
            <a:ext cx="0" cy="488856"/>
          </a:xfrm>
          <a:prstGeom prst="line">
            <a:avLst/>
          </a:prstGeom>
          <a:ln w="28575" cap="flat">
            <a:solidFill>
              <a:srgbClr val="000000"/>
            </a:solidFill>
            <a:prstDash val="solid"/>
            <a:headEnd type="none" w="sm" len="sm"/>
            <a:tailEnd type="none" w="sm" len="sm"/>
          </a:ln>
        </p:spPr>
        <p:txBody>
          <a:bodyPr/>
          <a:lstStyle/>
          <a:p>
            <a:endParaRPr lang="en-PH"/>
          </a:p>
        </p:txBody>
      </p:sp>
      <p:sp>
        <p:nvSpPr>
          <p:cNvPr id="15" name="AutoShape 15"/>
          <p:cNvSpPr/>
          <p:nvPr/>
        </p:nvSpPr>
        <p:spPr>
          <a:xfrm>
            <a:off x="3674878" y="5887394"/>
            <a:ext cx="0" cy="504373"/>
          </a:xfrm>
          <a:prstGeom prst="line">
            <a:avLst/>
          </a:prstGeom>
          <a:ln w="28575" cap="flat">
            <a:solidFill>
              <a:srgbClr val="000000"/>
            </a:solidFill>
            <a:prstDash val="solid"/>
            <a:headEnd type="none" w="sm" len="sm"/>
            <a:tailEnd type="none" w="sm" len="sm"/>
          </a:ln>
        </p:spPr>
        <p:txBody>
          <a:bodyPr/>
          <a:lstStyle/>
          <a:p>
            <a:endParaRPr lang="en-PH"/>
          </a:p>
        </p:txBody>
      </p:sp>
      <p:sp>
        <p:nvSpPr>
          <p:cNvPr id="16" name="AutoShape 16"/>
          <p:cNvSpPr/>
          <p:nvPr/>
        </p:nvSpPr>
        <p:spPr>
          <a:xfrm flipV="1">
            <a:off x="5668672" y="5918428"/>
            <a:ext cx="827301" cy="0"/>
          </a:xfrm>
          <a:prstGeom prst="line">
            <a:avLst/>
          </a:prstGeom>
          <a:ln w="28575" cap="flat">
            <a:solidFill>
              <a:srgbClr val="000000"/>
            </a:solidFill>
            <a:prstDash val="solid"/>
            <a:headEnd type="none" w="sm" len="sm"/>
            <a:tailEnd type="none" w="sm" len="sm"/>
          </a:ln>
        </p:spPr>
        <p:txBody>
          <a:bodyPr/>
          <a:lstStyle/>
          <a:p>
            <a:endParaRPr lang="en-PH"/>
          </a:p>
        </p:txBody>
      </p:sp>
      <p:sp>
        <p:nvSpPr>
          <p:cNvPr id="17" name="AutoShape 17"/>
          <p:cNvSpPr/>
          <p:nvPr/>
        </p:nvSpPr>
        <p:spPr>
          <a:xfrm>
            <a:off x="5668672" y="6391767"/>
            <a:ext cx="827301" cy="15517"/>
          </a:xfrm>
          <a:prstGeom prst="line">
            <a:avLst/>
          </a:prstGeom>
          <a:ln w="28575" cap="flat">
            <a:solidFill>
              <a:srgbClr val="000000"/>
            </a:solidFill>
            <a:prstDash val="solid"/>
            <a:headEnd type="none" w="sm" len="sm"/>
            <a:tailEnd type="none" w="sm" len="sm"/>
          </a:ln>
        </p:spPr>
        <p:txBody>
          <a:bodyPr/>
          <a:lstStyle/>
          <a:p>
            <a:endParaRPr lang="en-PH"/>
          </a:p>
        </p:txBody>
      </p:sp>
      <p:sp>
        <p:nvSpPr>
          <p:cNvPr id="18" name="AutoShape 18"/>
          <p:cNvSpPr/>
          <p:nvPr/>
        </p:nvSpPr>
        <p:spPr>
          <a:xfrm>
            <a:off x="5684189" y="5918428"/>
            <a:ext cx="0" cy="488856"/>
          </a:xfrm>
          <a:prstGeom prst="line">
            <a:avLst/>
          </a:prstGeom>
          <a:ln w="28575" cap="flat">
            <a:solidFill>
              <a:srgbClr val="000000"/>
            </a:solidFill>
            <a:prstDash val="solid"/>
            <a:headEnd type="none" w="sm" len="sm"/>
            <a:tailEnd type="none" w="sm" len="sm"/>
          </a:ln>
        </p:spPr>
        <p:txBody>
          <a:bodyPr/>
          <a:lstStyle/>
          <a:p>
            <a:endParaRPr lang="en-PH"/>
          </a:p>
        </p:txBody>
      </p:sp>
      <p:sp>
        <p:nvSpPr>
          <p:cNvPr id="19" name="AutoShape 19"/>
          <p:cNvSpPr/>
          <p:nvPr/>
        </p:nvSpPr>
        <p:spPr>
          <a:xfrm>
            <a:off x="6481686" y="5918912"/>
            <a:ext cx="0" cy="488856"/>
          </a:xfrm>
          <a:prstGeom prst="line">
            <a:avLst/>
          </a:prstGeom>
          <a:ln w="28575" cap="flat">
            <a:solidFill>
              <a:srgbClr val="000000"/>
            </a:solidFill>
            <a:prstDash val="solid"/>
            <a:headEnd type="none" w="sm" len="sm"/>
            <a:tailEnd type="none" w="sm" len="sm"/>
          </a:ln>
        </p:spPr>
        <p:txBody>
          <a:bodyPr/>
          <a:lstStyle/>
          <a:p>
            <a:endParaRPr lang="en-PH"/>
          </a:p>
        </p:txBody>
      </p:sp>
      <p:grpSp>
        <p:nvGrpSpPr>
          <p:cNvPr id="20" name="Group 20"/>
          <p:cNvGrpSpPr/>
          <p:nvPr/>
        </p:nvGrpSpPr>
        <p:grpSpPr>
          <a:xfrm>
            <a:off x="4179534" y="5691905"/>
            <a:ext cx="971491" cy="810658"/>
            <a:chOff x="0" y="0"/>
            <a:chExt cx="383273" cy="319821"/>
          </a:xfrm>
        </p:grpSpPr>
        <p:sp>
          <p:nvSpPr>
            <p:cNvPr id="21" name="Freeform 21"/>
            <p:cNvSpPr/>
            <p:nvPr/>
          </p:nvSpPr>
          <p:spPr>
            <a:xfrm>
              <a:off x="0" y="0"/>
              <a:ext cx="383273" cy="319821"/>
            </a:xfrm>
            <a:custGeom>
              <a:avLst/>
              <a:gdLst/>
              <a:ahLst/>
              <a:cxnLst/>
              <a:rect l="l" t="t" r="r" b="b"/>
              <a:pathLst>
                <a:path w="383273" h="319821">
                  <a:moveTo>
                    <a:pt x="159910" y="0"/>
                  </a:moveTo>
                  <a:lnTo>
                    <a:pt x="223362" y="0"/>
                  </a:lnTo>
                  <a:cubicBezTo>
                    <a:pt x="265773" y="0"/>
                    <a:pt x="306447" y="16848"/>
                    <a:pt x="336436" y="46837"/>
                  </a:cubicBezTo>
                  <a:cubicBezTo>
                    <a:pt x="366425" y="76826"/>
                    <a:pt x="383273" y="117500"/>
                    <a:pt x="383273" y="159910"/>
                  </a:cubicBezTo>
                  <a:lnTo>
                    <a:pt x="383273" y="159910"/>
                  </a:lnTo>
                  <a:cubicBezTo>
                    <a:pt x="383273" y="248227"/>
                    <a:pt x="311678" y="319821"/>
                    <a:pt x="223362" y="319821"/>
                  </a:cubicBezTo>
                  <a:lnTo>
                    <a:pt x="159910" y="319821"/>
                  </a:lnTo>
                  <a:cubicBezTo>
                    <a:pt x="117500" y="319821"/>
                    <a:pt x="76826" y="302973"/>
                    <a:pt x="46837" y="272984"/>
                  </a:cubicBezTo>
                  <a:cubicBezTo>
                    <a:pt x="16848" y="242995"/>
                    <a:pt x="0" y="202321"/>
                    <a:pt x="0" y="159910"/>
                  </a:cubicBezTo>
                  <a:lnTo>
                    <a:pt x="0" y="159910"/>
                  </a:lnTo>
                  <a:cubicBezTo>
                    <a:pt x="0" y="117500"/>
                    <a:pt x="16848" y="76826"/>
                    <a:pt x="46837" y="46837"/>
                  </a:cubicBezTo>
                  <a:cubicBezTo>
                    <a:pt x="76826" y="16848"/>
                    <a:pt x="117500" y="0"/>
                    <a:pt x="159910" y="0"/>
                  </a:cubicBezTo>
                  <a:close/>
                </a:path>
              </a:pathLst>
            </a:custGeom>
            <a:solidFill>
              <a:srgbClr val="000000">
                <a:alpha val="0"/>
              </a:srgbClr>
            </a:solidFill>
            <a:ln w="38100" cap="rnd">
              <a:solidFill>
                <a:srgbClr val="000000"/>
              </a:solidFill>
              <a:prstDash val="solid"/>
              <a:round/>
            </a:ln>
          </p:spPr>
          <p:txBody>
            <a:bodyPr/>
            <a:lstStyle/>
            <a:p>
              <a:endParaRPr lang="en-PH"/>
            </a:p>
          </p:txBody>
        </p:sp>
        <p:sp>
          <p:nvSpPr>
            <p:cNvPr id="22" name="TextBox 22"/>
            <p:cNvSpPr txBox="1"/>
            <p:nvPr/>
          </p:nvSpPr>
          <p:spPr>
            <a:xfrm>
              <a:off x="0" y="-9525"/>
              <a:ext cx="383273" cy="329346"/>
            </a:xfrm>
            <a:prstGeom prst="rect">
              <a:avLst/>
            </a:prstGeom>
          </p:spPr>
          <p:txBody>
            <a:bodyPr lIns="50800" tIns="50800" rIns="50800" bIns="50800" rtlCol="0" anchor="ctr"/>
            <a:lstStyle/>
            <a:p>
              <a:pPr algn="ctr">
                <a:lnSpc>
                  <a:spcPts val="3091"/>
                </a:lnSpc>
              </a:pPr>
              <a:endParaRPr/>
            </a:p>
          </p:txBody>
        </p:sp>
      </p:grpSp>
      <p:sp>
        <p:nvSpPr>
          <p:cNvPr id="23" name="AutoShape 23"/>
          <p:cNvSpPr/>
          <p:nvPr/>
        </p:nvSpPr>
        <p:spPr>
          <a:xfrm flipH="1">
            <a:off x="4264674" y="5873107"/>
            <a:ext cx="801212" cy="0"/>
          </a:xfrm>
          <a:prstGeom prst="line">
            <a:avLst/>
          </a:prstGeom>
          <a:ln w="28575" cap="flat">
            <a:solidFill>
              <a:srgbClr val="000000"/>
            </a:solidFill>
            <a:prstDash val="solid"/>
            <a:headEnd type="none" w="sm" len="sm"/>
            <a:tailEnd type="none" w="sm" len="sm"/>
          </a:ln>
        </p:spPr>
        <p:txBody>
          <a:bodyPr/>
          <a:lstStyle/>
          <a:p>
            <a:endParaRPr lang="en-PH"/>
          </a:p>
        </p:txBody>
      </p:sp>
      <p:sp>
        <p:nvSpPr>
          <p:cNvPr id="24" name="AutoShape 24"/>
          <p:cNvSpPr/>
          <p:nvPr/>
        </p:nvSpPr>
        <p:spPr>
          <a:xfrm>
            <a:off x="5250057" y="6135334"/>
            <a:ext cx="320813" cy="0"/>
          </a:xfrm>
          <a:prstGeom prst="line">
            <a:avLst/>
          </a:prstGeom>
          <a:ln w="38100" cap="flat">
            <a:solidFill>
              <a:srgbClr val="000000"/>
            </a:solidFill>
            <a:prstDash val="solid"/>
            <a:headEnd type="none" w="sm" len="sm"/>
            <a:tailEnd type="arrow" w="med" len="sm"/>
          </a:ln>
        </p:spPr>
        <p:txBody>
          <a:bodyPr/>
          <a:lstStyle/>
          <a:p>
            <a:endParaRPr lang="en-PH"/>
          </a:p>
        </p:txBody>
      </p:sp>
      <p:sp>
        <p:nvSpPr>
          <p:cNvPr id="25" name="AutoShape 25"/>
          <p:cNvSpPr/>
          <p:nvPr/>
        </p:nvSpPr>
        <p:spPr>
          <a:xfrm>
            <a:off x="3773943" y="6116284"/>
            <a:ext cx="320813" cy="0"/>
          </a:xfrm>
          <a:prstGeom prst="line">
            <a:avLst/>
          </a:prstGeom>
          <a:ln w="38100" cap="flat">
            <a:solidFill>
              <a:srgbClr val="000000"/>
            </a:solidFill>
            <a:prstDash val="solid"/>
            <a:headEnd type="none" w="sm" len="sm"/>
            <a:tailEnd type="arrow" w="med" len="sm"/>
          </a:ln>
        </p:spPr>
        <p:txBody>
          <a:bodyPr/>
          <a:lstStyle/>
          <a:p>
            <a:endParaRPr lang="en-PH"/>
          </a:p>
        </p:txBody>
      </p:sp>
      <p:grpSp>
        <p:nvGrpSpPr>
          <p:cNvPr id="26" name="Group 26"/>
          <p:cNvGrpSpPr>
            <a:grpSpLocks noChangeAspect="1"/>
          </p:cNvGrpSpPr>
          <p:nvPr/>
        </p:nvGrpSpPr>
        <p:grpSpPr>
          <a:xfrm>
            <a:off x="10700863" y="3905729"/>
            <a:ext cx="4087352" cy="3068512"/>
            <a:chOff x="0" y="0"/>
            <a:chExt cx="8916670" cy="6694043"/>
          </a:xfrm>
        </p:grpSpPr>
        <p:sp>
          <p:nvSpPr>
            <p:cNvPr id="27" name="Freeform 27"/>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3"/>
              <a:stretch>
                <a:fillRect l="-9337" r="-9337"/>
              </a:stretch>
            </a:blipFill>
          </p:spPr>
          <p:txBody>
            <a:bodyPr/>
            <a:lstStyle/>
            <a:p>
              <a:endParaRPr lang="en-PH"/>
            </a:p>
          </p:txBody>
        </p:sp>
        <p:sp>
          <p:nvSpPr>
            <p:cNvPr id="28" name="Freeform 28"/>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txBody>
            <a:bodyPr/>
            <a:lstStyle/>
            <a:p>
              <a:endParaRPr lang="en-PH"/>
            </a:p>
          </p:txBody>
        </p:sp>
      </p:grpSp>
      <p:sp>
        <p:nvSpPr>
          <p:cNvPr id="29" name="TextBox 29"/>
          <p:cNvSpPr txBox="1"/>
          <p:nvPr/>
        </p:nvSpPr>
        <p:spPr>
          <a:xfrm>
            <a:off x="11380389" y="5864039"/>
            <a:ext cx="2728300" cy="426327"/>
          </a:xfrm>
          <a:prstGeom prst="rect">
            <a:avLst/>
          </a:prstGeom>
        </p:spPr>
        <p:txBody>
          <a:bodyPr lIns="0" tIns="0" rIns="0" bIns="0" rtlCol="0" anchor="t">
            <a:spAutoFit/>
          </a:bodyPr>
          <a:lstStyle/>
          <a:p>
            <a:pPr algn="ctr">
              <a:lnSpc>
                <a:spcPts val="3552"/>
              </a:lnSpc>
              <a:spcBef>
                <a:spcPct val="0"/>
              </a:spcBef>
            </a:pPr>
            <a:r>
              <a:rPr lang="en-US" sz="2537" b="1">
                <a:solidFill>
                  <a:srgbClr val="000000"/>
                </a:solidFill>
                <a:latin typeface="Garet Bold"/>
                <a:ea typeface="Garet Bold"/>
                <a:cs typeface="Garet Bold"/>
                <a:sym typeface="Garet Bold"/>
              </a:rPr>
              <a:t>CORRECT FLOW</a:t>
            </a:r>
          </a:p>
        </p:txBody>
      </p:sp>
      <p:sp>
        <p:nvSpPr>
          <p:cNvPr id="30" name="AutoShape 30"/>
          <p:cNvSpPr/>
          <p:nvPr/>
        </p:nvSpPr>
        <p:spPr>
          <a:xfrm>
            <a:off x="10927484" y="4824440"/>
            <a:ext cx="827301" cy="0"/>
          </a:xfrm>
          <a:prstGeom prst="line">
            <a:avLst/>
          </a:prstGeom>
          <a:ln w="28575" cap="flat">
            <a:solidFill>
              <a:srgbClr val="000000"/>
            </a:solidFill>
            <a:prstDash val="solid"/>
            <a:headEnd type="none" w="sm" len="sm"/>
            <a:tailEnd type="none" w="sm" len="sm"/>
          </a:ln>
        </p:spPr>
        <p:txBody>
          <a:bodyPr/>
          <a:lstStyle/>
          <a:p>
            <a:endParaRPr lang="en-PH"/>
          </a:p>
        </p:txBody>
      </p:sp>
      <p:sp>
        <p:nvSpPr>
          <p:cNvPr id="31" name="AutoShape 31"/>
          <p:cNvSpPr/>
          <p:nvPr/>
        </p:nvSpPr>
        <p:spPr>
          <a:xfrm>
            <a:off x="10927484" y="5297778"/>
            <a:ext cx="827301" cy="15517"/>
          </a:xfrm>
          <a:prstGeom prst="line">
            <a:avLst/>
          </a:prstGeom>
          <a:ln w="28575" cap="flat">
            <a:solidFill>
              <a:srgbClr val="000000"/>
            </a:solidFill>
            <a:prstDash val="solid"/>
            <a:headEnd type="none" w="sm" len="sm"/>
            <a:tailEnd type="none" w="sm" len="sm"/>
          </a:ln>
        </p:spPr>
        <p:txBody>
          <a:bodyPr/>
          <a:lstStyle/>
          <a:p>
            <a:endParaRPr lang="en-PH"/>
          </a:p>
        </p:txBody>
      </p:sp>
      <p:sp>
        <p:nvSpPr>
          <p:cNvPr id="32" name="AutoShape 32"/>
          <p:cNvSpPr/>
          <p:nvPr/>
        </p:nvSpPr>
        <p:spPr>
          <a:xfrm>
            <a:off x="10943001" y="4824440"/>
            <a:ext cx="0" cy="488856"/>
          </a:xfrm>
          <a:prstGeom prst="line">
            <a:avLst/>
          </a:prstGeom>
          <a:ln w="28575" cap="flat">
            <a:solidFill>
              <a:srgbClr val="000000"/>
            </a:solidFill>
            <a:prstDash val="solid"/>
            <a:headEnd type="none" w="sm" len="sm"/>
            <a:tailEnd type="none" w="sm" len="sm"/>
          </a:ln>
        </p:spPr>
        <p:txBody>
          <a:bodyPr/>
          <a:lstStyle/>
          <a:p>
            <a:endParaRPr lang="en-PH"/>
          </a:p>
        </p:txBody>
      </p:sp>
      <p:sp>
        <p:nvSpPr>
          <p:cNvPr id="33" name="AutoShape 33"/>
          <p:cNvSpPr/>
          <p:nvPr/>
        </p:nvSpPr>
        <p:spPr>
          <a:xfrm>
            <a:off x="11066826" y="4824440"/>
            <a:ext cx="0" cy="488856"/>
          </a:xfrm>
          <a:prstGeom prst="line">
            <a:avLst/>
          </a:prstGeom>
          <a:ln w="28575" cap="flat">
            <a:solidFill>
              <a:srgbClr val="000000"/>
            </a:solidFill>
            <a:prstDash val="solid"/>
            <a:headEnd type="none" w="sm" len="sm"/>
            <a:tailEnd type="none" w="sm" len="sm"/>
          </a:ln>
        </p:spPr>
        <p:txBody>
          <a:bodyPr/>
          <a:lstStyle/>
          <a:p>
            <a:endParaRPr lang="en-PH"/>
          </a:p>
        </p:txBody>
      </p:sp>
      <p:sp>
        <p:nvSpPr>
          <p:cNvPr id="34" name="AutoShape 34"/>
          <p:cNvSpPr/>
          <p:nvPr/>
        </p:nvSpPr>
        <p:spPr>
          <a:xfrm flipV="1">
            <a:off x="13734292" y="4855851"/>
            <a:ext cx="827301" cy="0"/>
          </a:xfrm>
          <a:prstGeom prst="line">
            <a:avLst/>
          </a:prstGeom>
          <a:ln w="28575" cap="flat">
            <a:solidFill>
              <a:srgbClr val="000000"/>
            </a:solidFill>
            <a:prstDash val="solid"/>
            <a:headEnd type="none" w="sm" len="sm"/>
            <a:tailEnd type="none" w="sm" len="sm"/>
          </a:ln>
        </p:spPr>
        <p:txBody>
          <a:bodyPr/>
          <a:lstStyle/>
          <a:p>
            <a:endParaRPr lang="en-PH"/>
          </a:p>
        </p:txBody>
      </p:sp>
      <p:sp>
        <p:nvSpPr>
          <p:cNvPr id="35" name="AutoShape 35"/>
          <p:cNvSpPr/>
          <p:nvPr/>
        </p:nvSpPr>
        <p:spPr>
          <a:xfrm>
            <a:off x="13734292" y="5329189"/>
            <a:ext cx="827301" cy="15517"/>
          </a:xfrm>
          <a:prstGeom prst="line">
            <a:avLst/>
          </a:prstGeom>
          <a:ln w="28575" cap="flat">
            <a:solidFill>
              <a:srgbClr val="000000"/>
            </a:solidFill>
            <a:prstDash val="solid"/>
            <a:headEnd type="none" w="sm" len="sm"/>
            <a:tailEnd type="none" w="sm" len="sm"/>
          </a:ln>
        </p:spPr>
        <p:txBody>
          <a:bodyPr/>
          <a:lstStyle/>
          <a:p>
            <a:endParaRPr lang="en-PH"/>
          </a:p>
        </p:txBody>
      </p:sp>
      <p:sp>
        <p:nvSpPr>
          <p:cNvPr id="36" name="AutoShape 36"/>
          <p:cNvSpPr/>
          <p:nvPr/>
        </p:nvSpPr>
        <p:spPr>
          <a:xfrm>
            <a:off x="13749809" y="4855851"/>
            <a:ext cx="0" cy="488856"/>
          </a:xfrm>
          <a:prstGeom prst="line">
            <a:avLst/>
          </a:prstGeom>
          <a:ln w="28575" cap="flat">
            <a:solidFill>
              <a:srgbClr val="000000"/>
            </a:solidFill>
            <a:prstDash val="solid"/>
            <a:headEnd type="none" w="sm" len="sm"/>
            <a:tailEnd type="none" w="sm" len="sm"/>
          </a:ln>
        </p:spPr>
        <p:txBody>
          <a:bodyPr/>
          <a:lstStyle/>
          <a:p>
            <a:endParaRPr lang="en-PH"/>
          </a:p>
        </p:txBody>
      </p:sp>
      <p:sp>
        <p:nvSpPr>
          <p:cNvPr id="37" name="AutoShape 37"/>
          <p:cNvSpPr/>
          <p:nvPr/>
        </p:nvSpPr>
        <p:spPr>
          <a:xfrm>
            <a:off x="13873634" y="4855851"/>
            <a:ext cx="0" cy="488856"/>
          </a:xfrm>
          <a:prstGeom prst="line">
            <a:avLst/>
          </a:prstGeom>
          <a:ln w="28575" cap="flat">
            <a:solidFill>
              <a:srgbClr val="000000"/>
            </a:solidFill>
            <a:prstDash val="solid"/>
            <a:headEnd type="none" w="sm" len="sm"/>
            <a:tailEnd type="none" w="sm" len="sm"/>
          </a:ln>
        </p:spPr>
        <p:txBody>
          <a:bodyPr/>
          <a:lstStyle/>
          <a:p>
            <a:endParaRPr lang="en-PH"/>
          </a:p>
        </p:txBody>
      </p:sp>
      <p:grpSp>
        <p:nvGrpSpPr>
          <p:cNvPr id="38" name="Group 38"/>
          <p:cNvGrpSpPr/>
          <p:nvPr/>
        </p:nvGrpSpPr>
        <p:grpSpPr>
          <a:xfrm>
            <a:off x="12245154" y="4629327"/>
            <a:ext cx="971491" cy="810658"/>
            <a:chOff x="0" y="0"/>
            <a:chExt cx="383273" cy="319821"/>
          </a:xfrm>
        </p:grpSpPr>
        <p:sp>
          <p:nvSpPr>
            <p:cNvPr id="39" name="Freeform 39"/>
            <p:cNvSpPr/>
            <p:nvPr/>
          </p:nvSpPr>
          <p:spPr>
            <a:xfrm>
              <a:off x="0" y="0"/>
              <a:ext cx="383273" cy="319821"/>
            </a:xfrm>
            <a:custGeom>
              <a:avLst/>
              <a:gdLst/>
              <a:ahLst/>
              <a:cxnLst/>
              <a:rect l="l" t="t" r="r" b="b"/>
              <a:pathLst>
                <a:path w="383273" h="319821">
                  <a:moveTo>
                    <a:pt x="159910" y="0"/>
                  </a:moveTo>
                  <a:lnTo>
                    <a:pt x="223362" y="0"/>
                  </a:lnTo>
                  <a:cubicBezTo>
                    <a:pt x="265773" y="0"/>
                    <a:pt x="306447" y="16848"/>
                    <a:pt x="336436" y="46837"/>
                  </a:cubicBezTo>
                  <a:cubicBezTo>
                    <a:pt x="366425" y="76826"/>
                    <a:pt x="383273" y="117500"/>
                    <a:pt x="383273" y="159910"/>
                  </a:cubicBezTo>
                  <a:lnTo>
                    <a:pt x="383273" y="159910"/>
                  </a:lnTo>
                  <a:cubicBezTo>
                    <a:pt x="383273" y="248227"/>
                    <a:pt x="311678" y="319821"/>
                    <a:pt x="223362" y="319821"/>
                  </a:cubicBezTo>
                  <a:lnTo>
                    <a:pt x="159910" y="319821"/>
                  </a:lnTo>
                  <a:cubicBezTo>
                    <a:pt x="117500" y="319821"/>
                    <a:pt x="76826" y="302973"/>
                    <a:pt x="46837" y="272984"/>
                  </a:cubicBezTo>
                  <a:cubicBezTo>
                    <a:pt x="16848" y="242995"/>
                    <a:pt x="0" y="202321"/>
                    <a:pt x="0" y="159910"/>
                  </a:cubicBezTo>
                  <a:lnTo>
                    <a:pt x="0" y="159910"/>
                  </a:lnTo>
                  <a:cubicBezTo>
                    <a:pt x="0" y="117500"/>
                    <a:pt x="16848" y="76826"/>
                    <a:pt x="46837" y="46837"/>
                  </a:cubicBezTo>
                  <a:cubicBezTo>
                    <a:pt x="76826" y="16848"/>
                    <a:pt x="117500" y="0"/>
                    <a:pt x="159910" y="0"/>
                  </a:cubicBezTo>
                  <a:close/>
                </a:path>
              </a:pathLst>
            </a:custGeom>
            <a:solidFill>
              <a:srgbClr val="000000">
                <a:alpha val="0"/>
              </a:srgbClr>
            </a:solidFill>
            <a:ln w="38100" cap="rnd">
              <a:solidFill>
                <a:srgbClr val="000000"/>
              </a:solidFill>
              <a:prstDash val="solid"/>
              <a:round/>
            </a:ln>
          </p:spPr>
          <p:txBody>
            <a:bodyPr/>
            <a:lstStyle/>
            <a:p>
              <a:endParaRPr lang="en-PH"/>
            </a:p>
          </p:txBody>
        </p:sp>
        <p:sp>
          <p:nvSpPr>
            <p:cNvPr id="40" name="TextBox 40"/>
            <p:cNvSpPr txBox="1"/>
            <p:nvPr/>
          </p:nvSpPr>
          <p:spPr>
            <a:xfrm>
              <a:off x="0" y="-9525"/>
              <a:ext cx="383273" cy="329346"/>
            </a:xfrm>
            <a:prstGeom prst="rect">
              <a:avLst/>
            </a:prstGeom>
          </p:spPr>
          <p:txBody>
            <a:bodyPr lIns="50800" tIns="50800" rIns="50800" bIns="50800" rtlCol="0" anchor="ctr"/>
            <a:lstStyle/>
            <a:p>
              <a:pPr algn="ctr">
                <a:lnSpc>
                  <a:spcPts val="3091"/>
                </a:lnSpc>
              </a:pPr>
              <a:endParaRPr/>
            </a:p>
          </p:txBody>
        </p:sp>
      </p:grpSp>
      <p:sp>
        <p:nvSpPr>
          <p:cNvPr id="41" name="AutoShape 41"/>
          <p:cNvSpPr/>
          <p:nvPr/>
        </p:nvSpPr>
        <p:spPr>
          <a:xfrm flipH="1">
            <a:off x="12330294" y="4810529"/>
            <a:ext cx="801212" cy="0"/>
          </a:xfrm>
          <a:prstGeom prst="line">
            <a:avLst/>
          </a:prstGeom>
          <a:ln w="28575" cap="flat">
            <a:solidFill>
              <a:srgbClr val="000000"/>
            </a:solidFill>
            <a:prstDash val="solid"/>
            <a:headEnd type="none" w="sm" len="sm"/>
            <a:tailEnd type="none" w="sm" len="sm"/>
          </a:ln>
        </p:spPr>
        <p:txBody>
          <a:bodyPr/>
          <a:lstStyle/>
          <a:p>
            <a:endParaRPr lang="en-PH"/>
          </a:p>
        </p:txBody>
      </p:sp>
      <p:sp>
        <p:nvSpPr>
          <p:cNvPr id="42" name="AutoShape 42"/>
          <p:cNvSpPr/>
          <p:nvPr/>
        </p:nvSpPr>
        <p:spPr>
          <a:xfrm>
            <a:off x="13315677" y="5072756"/>
            <a:ext cx="320813" cy="0"/>
          </a:xfrm>
          <a:prstGeom prst="line">
            <a:avLst/>
          </a:prstGeom>
          <a:ln w="38100" cap="flat">
            <a:solidFill>
              <a:srgbClr val="000000"/>
            </a:solidFill>
            <a:prstDash val="solid"/>
            <a:headEnd type="none" w="sm" len="sm"/>
            <a:tailEnd type="arrow" w="med" len="sm"/>
          </a:ln>
        </p:spPr>
        <p:txBody>
          <a:bodyPr/>
          <a:lstStyle/>
          <a:p>
            <a:endParaRPr lang="en-PH"/>
          </a:p>
        </p:txBody>
      </p:sp>
      <p:sp>
        <p:nvSpPr>
          <p:cNvPr id="43" name="AutoShape 43"/>
          <p:cNvSpPr/>
          <p:nvPr/>
        </p:nvSpPr>
        <p:spPr>
          <a:xfrm>
            <a:off x="11839563" y="5053706"/>
            <a:ext cx="320813" cy="0"/>
          </a:xfrm>
          <a:prstGeom prst="line">
            <a:avLst/>
          </a:prstGeom>
          <a:ln w="38100" cap="flat">
            <a:solidFill>
              <a:srgbClr val="000000"/>
            </a:solidFill>
            <a:prstDash val="solid"/>
            <a:headEnd type="none" w="sm" len="sm"/>
            <a:tailEnd type="arrow" w="med" len="sm"/>
          </a:ln>
        </p:spPr>
        <p:txBody>
          <a:bodyPr/>
          <a:lstStyle/>
          <a:p>
            <a:endParaRPr lang="en-PH"/>
          </a:p>
        </p:txBody>
      </p:sp>
      <p:sp>
        <p:nvSpPr>
          <p:cNvPr id="44" name="TextBox 44"/>
          <p:cNvSpPr txBox="1"/>
          <p:nvPr/>
        </p:nvSpPr>
        <p:spPr>
          <a:xfrm>
            <a:off x="9217330" y="7125492"/>
            <a:ext cx="7828351" cy="1153994"/>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Garet"/>
                <a:ea typeface="Garet"/>
                <a:cs typeface="Garet"/>
                <a:sym typeface="Garet"/>
              </a:rPr>
              <a:t>Processes can connect directly to other processes</a:t>
            </a:r>
            <a:r>
              <a:rPr lang="en-US" sz="2199" b="1">
                <a:solidFill>
                  <a:srgbClr val="000000"/>
                </a:solidFill>
                <a:latin typeface="Garet Bold"/>
                <a:ea typeface="Garet Bold"/>
                <a:cs typeface="Garet Bold"/>
                <a:sym typeface="Garet Bold"/>
              </a:rPr>
              <a:t>. </a:t>
            </a:r>
            <a:r>
              <a:rPr lang="en-US" sz="2199">
                <a:solidFill>
                  <a:srgbClr val="000000"/>
                </a:solidFill>
                <a:latin typeface="Garet"/>
                <a:ea typeface="Garet"/>
                <a:cs typeface="Garet"/>
                <a:sym typeface="Garet"/>
              </a:rPr>
              <a:t>It is the</a:t>
            </a:r>
            <a:r>
              <a:rPr lang="en-US" sz="2199" b="1">
                <a:solidFill>
                  <a:srgbClr val="000000"/>
                </a:solidFill>
                <a:latin typeface="Garet Bold"/>
                <a:ea typeface="Garet Bold"/>
                <a:cs typeface="Garet Bold"/>
                <a:sym typeface="Garet Bold"/>
              </a:rPr>
              <a:t> only allowed direct connection.</a:t>
            </a:r>
          </a:p>
        </p:txBody>
      </p:sp>
      <p:sp>
        <p:nvSpPr>
          <p:cNvPr id="45" name="TextBox 45"/>
          <p:cNvSpPr txBox="1"/>
          <p:nvPr/>
        </p:nvSpPr>
        <p:spPr>
          <a:xfrm>
            <a:off x="9144000" y="2635833"/>
            <a:ext cx="7828351" cy="1153994"/>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Garet"/>
                <a:ea typeface="Garet"/>
                <a:cs typeface="Garet"/>
                <a:sym typeface="Garet"/>
              </a:rPr>
              <a:t>A </a:t>
            </a:r>
            <a:r>
              <a:rPr lang="en-US" sz="2199" b="1">
                <a:solidFill>
                  <a:srgbClr val="000000"/>
                </a:solidFill>
                <a:latin typeface="Garet Bold"/>
                <a:ea typeface="Garet Bold"/>
                <a:cs typeface="Garet Bold"/>
                <a:sym typeface="Garet Bold"/>
              </a:rPr>
              <a:t>Data Store cannot connect directly to another Data Store</a:t>
            </a:r>
            <a:r>
              <a:rPr lang="en-US" sz="2199">
                <a:solidFill>
                  <a:srgbClr val="000000"/>
                </a:solidFill>
                <a:latin typeface="Garet"/>
                <a:ea typeface="Garet"/>
                <a:cs typeface="Garet"/>
                <a:sym typeface="Garet"/>
              </a:rPr>
              <a:t>. A process must be in the middle because only a process can read or write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AutoShape 3"/>
          <p:cNvSpPr/>
          <p:nvPr/>
        </p:nvSpPr>
        <p:spPr>
          <a:xfrm>
            <a:off x="-585133" y="909241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4" name="AutoShape 4"/>
          <p:cNvSpPr/>
          <p:nvPr/>
        </p:nvSpPr>
        <p:spPr>
          <a:xfrm>
            <a:off x="-585133" y="9621060"/>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Freeform 5"/>
          <p:cNvSpPr/>
          <p:nvPr/>
        </p:nvSpPr>
        <p:spPr>
          <a:xfrm>
            <a:off x="3889389" y="4186178"/>
            <a:ext cx="2174884" cy="1138756"/>
          </a:xfrm>
          <a:custGeom>
            <a:avLst/>
            <a:gdLst/>
            <a:ahLst/>
            <a:cxnLst/>
            <a:rect l="l" t="t" r="r" b="b"/>
            <a:pathLst>
              <a:path w="2174884" h="1138756">
                <a:moveTo>
                  <a:pt x="0" y="0"/>
                </a:moveTo>
                <a:lnTo>
                  <a:pt x="2174885" y="0"/>
                </a:lnTo>
                <a:lnTo>
                  <a:pt x="2174885" y="1138756"/>
                </a:lnTo>
                <a:lnTo>
                  <a:pt x="0" y="1138756"/>
                </a:lnTo>
                <a:lnTo>
                  <a:pt x="0" y="0"/>
                </a:lnTo>
                <a:close/>
              </a:path>
            </a:pathLst>
          </a:custGeom>
          <a:blipFill>
            <a:blip r:embed="rId3"/>
            <a:stretch>
              <a:fillRect l="-44505" t="-101163" r="-176205" b="-245323"/>
            </a:stretch>
          </a:blipFill>
        </p:spPr>
        <p:txBody>
          <a:bodyPr/>
          <a:lstStyle/>
          <a:p>
            <a:endParaRPr lang="en-PH"/>
          </a:p>
        </p:txBody>
      </p:sp>
      <p:sp>
        <p:nvSpPr>
          <p:cNvPr id="6" name="TextBox 6"/>
          <p:cNvSpPr txBox="1"/>
          <p:nvPr/>
        </p:nvSpPr>
        <p:spPr>
          <a:xfrm>
            <a:off x="1028700" y="630995"/>
            <a:ext cx="13666511" cy="1519063"/>
          </a:xfrm>
          <a:prstGeom prst="rect">
            <a:avLst/>
          </a:prstGeom>
        </p:spPr>
        <p:txBody>
          <a:bodyPr lIns="0" tIns="0" rIns="0" bIns="0" rtlCol="0" anchor="t">
            <a:spAutoFit/>
          </a:bodyPr>
          <a:lstStyle/>
          <a:p>
            <a:pPr algn="l">
              <a:lnSpc>
                <a:spcPts val="5808"/>
              </a:lnSpc>
            </a:pPr>
            <a:r>
              <a:rPr lang="en-US" sz="5808" spc="-458">
                <a:solidFill>
                  <a:srgbClr val="000000"/>
                </a:solidFill>
                <a:latin typeface="Archivo Black"/>
                <a:ea typeface="Archivo Black"/>
                <a:cs typeface="Archivo Black"/>
                <a:sym typeface="Archivo Black"/>
              </a:rPr>
              <a:t>Do’s and Don'ts in making Level 1 Data Flow Diagram</a:t>
            </a:r>
          </a:p>
        </p:txBody>
      </p:sp>
      <p:sp>
        <p:nvSpPr>
          <p:cNvPr id="7" name="TextBox 7"/>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08/10</a:t>
            </a:r>
          </a:p>
        </p:txBody>
      </p:sp>
      <p:sp>
        <p:nvSpPr>
          <p:cNvPr id="8" name="TextBox 8"/>
          <p:cNvSpPr txBox="1"/>
          <p:nvPr/>
        </p:nvSpPr>
        <p:spPr>
          <a:xfrm>
            <a:off x="2445602" y="2346977"/>
            <a:ext cx="13396795" cy="763402"/>
          </a:xfrm>
          <a:prstGeom prst="rect">
            <a:avLst/>
          </a:prstGeom>
        </p:spPr>
        <p:txBody>
          <a:bodyPr lIns="0" tIns="0" rIns="0" bIns="0" rtlCol="0" anchor="t">
            <a:spAutoFit/>
          </a:bodyPr>
          <a:lstStyle/>
          <a:p>
            <a:pPr algn="ctr">
              <a:lnSpc>
                <a:spcPts val="3079"/>
              </a:lnSpc>
            </a:pPr>
            <a:r>
              <a:rPr lang="en-US" sz="2199" b="1">
                <a:solidFill>
                  <a:srgbClr val="000000"/>
                </a:solidFill>
                <a:latin typeface="Garet Bold"/>
                <a:ea typeface="Garet Bold"/>
                <a:cs typeface="Garet Bold"/>
                <a:sym typeface="Garet Bold"/>
              </a:rPr>
              <a:t>In a DFD, processes must follow input-output rules, so the diagram makes sense and does not create logical errors.</a:t>
            </a:r>
          </a:p>
        </p:txBody>
      </p:sp>
      <p:sp>
        <p:nvSpPr>
          <p:cNvPr id="9" name="TextBox 9"/>
          <p:cNvSpPr txBox="1"/>
          <p:nvPr/>
        </p:nvSpPr>
        <p:spPr>
          <a:xfrm>
            <a:off x="1028700" y="3608361"/>
            <a:ext cx="7828351" cy="339692"/>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1. A Process must have at least </a:t>
            </a:r>
            <a:r>
              <a:rPr lang="en-US" sz="2000" b="1">
                <a:solidFill>
                  <a:srgbClr val="000000"/>
                </a:solidFill>
                <a:latin typeface="Garet Bold"/>
                <a:ea typeface="Garet Bold"/>
                <a:cs typeface="Garet Bold"/>
                <a:sym typeface="Garet Bold"/>
              </a:rPr>
              <a:t>one input and one output</a:t>
            </a:r>
            <a:r>
              <a:rPr lang="en-US" sz="2000">
                <a:solidFill>
                  <a:srgbClr val="000000"/>
                </a:solidFill>
                <a:latin typeface="Garet"/>
                <a:ea typeface="Garet"/>
                <a:cs typeface="Garet"/>
                <a:sym typeface="Garet"/>
              </a:rPr>
              <a:t>.</a:t>
            </a:r>
          </a:p>
        </p:txBody>
      </p:sp>
      <p:sp>
        <p:nvSpPr>
          <p:cNvPr id="10" name="TextBox 10"/>
          <p:cNvSpPr txBox="1"/>
          <p:nvPr/>
        </p:nvSpPr>
        <p:spPr>
          <a:xfrm>
            <a:off x="1028700" y="5637893"/>
            <a:ext cx="7828351" cy="339692"/>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2. Black Hole is a wrong process. </a:t>
            </a:r>
            <a:r>
              <a:rPr lang="en-US" sz="2000" b="1">
                <a:solidFill>
                  <a:srgbClr val="000000"/>
                </a:solidFill>
                <a:latin typeface="Garet Bold"/>
                <a:ea typeface="Garet Bold"/>
                <a:cs typeface="Garet Bold"/>
                <a:sym typeface="Garet Bold"/>
              </a:rPr>
              <a:t>It has input but NO output</a:t>
            </a:r>
            <a:r>
              <a:rPr lang="en-US" sz="2000">
                <a:solidFill>
                  <a:srgbClr val="000000"/>
                </a:solidFill>
                <a:latin typeface="Garet"/>
                <a:ea typeface="Garet"/>
                <a:cs typeface="Garet"/>
                <a:sym typeface="Garet"/>
              </a:rPr>
              <a:t>.</a:t>
            </a:r>
          </a:p>
        </p:txBody>
      </p:sp>
      <p:sp>
        <p:nvSpPr>
          <p:cNvPr id="11" name="Freeform 11"/>
          <p:cNvSpPr/>
          <p:nvPr/>
        </p:nvSpPr>
        <p:spPr>
          <a:xfrm>
            <a:off x="1028700" y="6290637"/>
            <a:ext cx="2100487" cy="1208914"/>
          </a:xfrm>
          <a:custGeom>
            <a:avLst/>
            <a:gdLst/>
            <a:ahLst/>
            <a:cxnLst/>
            <a:rect l="l" t="t" r="r" b="b"/>
            <a:pathLst>
              <a:path w="2100487" h="1208914">
                <a:moveTo>
                  <a:pt x="0" y="0"/>
                </a:moveTo>
                <a:lnTo>
                  <a:pt x="2100487" y="0"/>
                </a:lnTo>
                <a:lnTo>
                  <a:pt x="2100487" y="1208913"/>
                </a:lnTo>
                <a:lnTo>
                  <a:pt x="0" y="1208913"/>
                </a:lnTo>
                <a:lnTo>
                  <a:pt x="0" y="0"/>
                </a:lnTo>
                <a:close/>
              </a:path>
            </a:pathLst>
          </a:custGeom>
          <a:blipFill>
            <a:blip r:embed="rId3"/>
            <a:stretch>
              <a:fillRect l="-41067" t="-180544" r="-177673" b="-123150"/>
            </a:stretch>
          </a:blipFill>
        </p:spPr>
        <p:txBody>
          <a:bodyPr/>
          <a:lstStyle/>
          <a:p>
            <a:endParaRPr lang="en-PH"/>
          </a:p>
        </p:txBody>
      </p:sp>
      <p:sp>
        <p:nvSpPr>
          <p:cNvPr id="12" name="TextBox 12"/>
          <p:cNvSpPr txBox="1"/>
          <p:nvPr/>
        </p:nvSpPr>
        <p:spPr>
          <a:xfrm>
            <a:off x="3271496" y="6177610"/>
            <a:ext cx="5585555" cy="1396868"/>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Meaning: the process receives data but produces nothing.</a:t>
            </a:r>
          </a:p>
          <a:p>
            <a:pPr algn="l">
              <a:lnSpc>
                <a:spcPts val="2800"/>
              </a:lnSpc>
            </a:pPr>
            <a:r>
              <a:rPr lang="en-US" sz="2000">
                <a:solidFill>
                  <a:srgbClr val="000000"/>
                </a:solidFill>
                <a:latin typeface="Garet"/>
                <a:ea typeface="Garet"/>
                <a:cs typeface="Garet"/>
                <a:sym typeface="Garet"/>
              </a:rPr>
              <a:t>Example: Student submits requirements</a:t>
            </a:r>
          </a:p>
          <a:p>
            <a:pPr algn="l">
              <a:lnSpc>
                <a:spcPts val="2800"/>
              </a:lnSpc>
            </a:pPr>
            <a:r>
              <a:rPr lang="en-US" sz="2000">
                <a:solidFill>
                  <a:srgbClr val="000000"/>
                </a:solidFill>
                <a:latin typeface="Garet"/>
                <a:ea typeface="Garet"/>
                <a:cs typeface="Garet"/>
                <a:sym typeface="Garet"/>
              </a:rPr>
              <a:t>⟶ but no grade or response is produced.</a:t>
            </a:r>
          </a:p>
        </p:txBody>
      </p:sp>
      <p:sp>
        <p:nvSpPr>
          <p:cNvPr id="13" name="Freeform 13"/>
          <p:cNvSpPr/>
          <p:nvPr/>
        </p:nvSpPr>
        <p:spPr>
          <a:xfrm>
            <a:off x="9430949" y="4186178"/>
            <a:ext cx="1988311" cy="1304696"/>
          </a:xfrm>
          <a:custGeom>
            <a:avLst/>
            <a:gdLst/>
            <a:ahLst/>
            <a:cxnLst/>
            <a:rect l="l" t="t" r="r" b="b"/>
            <a:pathLst>
              <a:path w="1988311" h="1304696">
                <a:moveTo>
                  <a:pt x="0" y="0"/>
                </a:moveTo>
                <a:lnTo>
                  <a:pt x="1988312" y="0"/>
                </a:lnTo>
                <a:lnTo>
                  <a:pt x="1988312" y="1304696"/>
                </a:lnTo>
                <a:lnTo>
                  <a:pt x="0" y="1304696"/>
                </a:lnTo>
                <a:lnTo>
                  <a:pt x="0" y="0"/>
                </a:lnTo>
                <a:close/>
              </a:path>
            </a:pathLst>
          </a:custGeom>
          <a:blipFill>
            <a:blip r:embed="rId3"/>
            <a:stretch>
              <a:fillRect l="-155095" t="-152500" r="-61800" b="-99532"/>
            </a:stretch>
          </a:blipFill>
        </p:spPr>
        <p:txBody>
          <a:bodyPr/>
          <a:lstStyle/>
          <a:p>
            <a:endParaRPr lang="en-PH"/>
          </a:p>
        </p:txBody>
      </p:sp>
      <p:sp>
        <p:nvSpPr>
          <p:cNvPr id="14" name="Freeform 14"/>
          <p:cNvSpPr/>
          <p:nvPr/>
        </p:nvSpPr>
        <p:spPr>
          <a:xfrm>
            <a:off x="9319514" y="7185994"/>
            <a:ext cx="2211182" cy="1234577"/>
          </a:xfrm>
          <a:custGeom>
            <a:avLst/>
            <a:gdLst/>
            <a:ahLst/>
            <a:cxnLst/>
            <a:rect l="l" t="t" r="r" b="b"/>
            <a:pathLst>
              <a:path w="2211182" h="1234577">
                <a:moveTo>
                  <a:pt x="0" y="0"/>
                </a:moveTo>
                <a:lnTo>
                  <a:pt x="2211182" y="0"/>
                </a:lnTo>
                <a:lnTo>
                  <a:pt x="2211182" y="1234577"/>
                </a:lnTo>
                <a:lnTo>
                  <a:pt x="0" y="1234577"/>
                </a:lnTo>
                <a:lnTo>
                  <a:pt x="0" y="0"/>
                </a:lnTo>
                <a:close/>
              </a:path>
            </a:pathLst>
          </a:custGeom>
          <a:blipFill>
            <a:blip r:embed="rId3"/>
            <a:stretch>
              <a:fillRect l="-32557" t="-268795" r="-152397" b="-3230"/>
            </a:stretch>
          </a:blipFill>
        </p:spPr>
        <p:txBody>
          <a:bodyPr/>
          <a:lstStyle/>
          <a:p>
            <a:endParaRPr lang="en-PH"/>
          </a:p>
        </p:txBody>
      </p:sp>
      <p:sp>
        <p:nvSpPr>
          <p:cNvPr id="15" name="TextBox 15"/>
          <p:cNvSpPr txBox="1"/>
          <p:nvPr/>
        </p:nvSpPr>
        <p:spPr>
          <a:xfrm>
            <a:off x="9430949" y="3608361"/>
            <a:ext cx="7828351" cy="339692"/>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3. Miracle is a wrong process. </a:t>
            </a:r>
            <a:r>
              <a:rPr lang="en-US" sz="2000" b="1">
                <a:solidFill>
                  <a:srgbClr val="000000"/>
                </a:solidFill>
                <a:latin typeface="Garet Bold"/>
                <a:ea typeface="Garet Bold"/>
                <a:cs typeface="Garet Bold"/>
                <a:sym typeface="Garet Bold"/>
              </a:rPr>
              <a:t>It has output but NO input</a:t>
            </a:r>
            <a:r>
              <a:rPr lang="en-US" sz="2000">
                <a:solidFill>
                  <a:srgbClr val="000000"/>
                </a:solidFill>
                <a:latin typeface="Garet"/>
                <a:ea typeface="Garet"/>
                <a:cs typeface="Garet"/>
                <a:sym typeface="Garet"/>
              </a:rPr>
              <a:t>.</a:t>
            </a:r>
          </a:p>
        </p:txBody>
      </p:sp>
      <p:sp>
        <p:nvSpPr>
          <p:cNvPr id="16" name="TextBox 16"/>
          <p:cNvSpPr txBox="1"/>
          <p:nvPr/>
        </p:nvSpPr>
        <p:spPr>
          <a:xfrm>
            <a:off x="11485936" y="3960253"/>
            <a:ext cx="5585555" cy="1749260"/>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Meaning: the process produces data out of nowhere.</a:t>
            </a:r>
          </a:p>
          <a:p>
            <a:pPr algn="l">
              <a:lnSpc>
                <a:spcPts val="2800"/>
              </a:lnSpc>
            </a:pPr>
            <a:r>
              <a:rPr lang="en-US" sz="2000">
                <a:solidFill>
                  <a:srgbClr val="000000"/>
                </a:solidFill>
                <a:latin typeface="Garet"/>
                <a:ea typeface="Garet"/>
                <a:cs typeface="Garet"/>
                <a:sym typeface="Garet"/>
              </a:rPr>
              <a:t>Example: A student suddenly gets a grade ⟶ but no requirements or input were given.</a:t>
            </a:r>
          </a:p>
        </p:txBody>
      </p:sp>
      <p:sp>
        <p:nvSpPr>
          <p:cNvPr id="17" name="TextBox 17"/>
          <p:cNvSpPr txBox="1"/>
          <p:nvPr/>
        </p:nvSpPr>
        <p:spPr>
          <a:xfrm>
            <a:off x="9430949" y="5855602"/>
            <a:ext cx="7828351" cy="692084"/>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4. Grey Hole is a logical error process. </a:t>
            </a:r>
            <a:r>
              <a:rPr lang="en-US" sz="2000" b="1">
                <a:solidFill>
                  <a:srgbClr val="000000"/>
                </a:solidFill>
                <a:latin typeface="Garet Bold"/>
                <a:ea typeface="Garet Bold"/>
                <a:cs typeface="Garet Bold"/>
                <a:sym typeface="Garet Bold"/>
              </a:rPr>
              <a:t>It has an input, but it’s NOT enough to produce the output</a:t>
            </a:r>
            <a:r>
              <a:rPr lang="en-US" sz="2000">
                <a:solidFill>
                  <a:srgbClr val="000000"/>
                </a:solidFill>
                <a:latin typeface="Garet"/>
                <a:ea typeface="Garet"/>
                <a:cs typeface="Garet"/>
                <a:sym typeface="Garet"/>
              </a:rPr>
              <a:t>.</a:t>
            </a:r>
          </a:p>
        </p:txBody>
      </p:sp>
      <p:sp>
        <p:nvSpPr>
          <p:cNvPr id="18" name="TextBox 18"/>
          <p:cNvSpPr txBox="1"/>
          <p:nvPr/>
        </p:nvSpPr>
        <p:spPr>
          <a:xfrm>
            <a:off x="11785006" y="6557211"/>
            <a:ext cx="5585555" cy="2454044"/>
          </a:xfrm>
          <a:prstGeom prst="rect">
            <a:avLst/>
          </a:prstGeom>
        </p:spPr>
        <p:txBody>
          <a:bodyPr lIns="0" tIns="0" rIns="0" bIns="0" rtlCol="0" anchor="t">
            <a:spAutoFit/>
          </a:bodyPr>
          <a:lstStyle/>
          <a:p>
            <a:pPr algn="l">
              <a:lnSpc>
                <a:spcPts val="2800"/>
              </a:lnSpc>
            </a:pPr>
            <a:r>
              <a:rPr lang="en-US" sz="2000">
                <a:solidFill>
                  <a:srgbClr val="000000"/>
                </a:solidFill>
                <a:latin typeface="Garet"/>
                <a:ea typeface="Garet"/>
                <a:cs typeface="Garet"/>
                <a:sym typeface="Garet"/>
              </a:rPr>
              <a:t>Meaning: the input is insufficient or incomplete for the output shown.</a:t>
            </a:r>
          </a:p>
          <a:p>
            <a:pPr algn="l">
              <a:lnSpc>
                <a:spcPts val="2800"/>
              </a:lnSpc>
            </a:pPr>
            <a:r>
              <a:rPr lang="en-US" sz="2000">
                <a:solidFill>
                  <a:srgbClr val="000000"/>
                </a:solidFill>
                <a:latin typeface="Garet"/>
                <a:ea typeface="Garet"/>
                <a:cs typeface="Garet"/>
                <a:sym typeface="Garet"/>
              </a:rPr>
              <a:t>Example: </a:t>
            </a:r>
          </a:p>
          <a:p>
            <a:pPr marL="431801" lvl="1" indent="-215900" algn="l">
              <a:lnSpc>
                <a:spcPts val="2800"/>
              </a:lnSpc>
              <a:buFont typeface="Arial"/>
              <a:buChar char="•"/>
            </a:pPr>
            <a:r>
              <a:rPr lang="en-US" sz="2000">
                <a:solidFill>
                  <a:srgbClr val="000000"/>
                </a:solidFill>
                <a:latin typeface="Garet"/>
                <a:ea typeface="Garet"/>
                <a:cs typeface="Garet"/>
                <a:sym typeface="Garet"/>
              </a:rPr>
              <a:t>Input: Only the student’s ID number</a:t>
            </a:r>
          </a:p>
          <a:p>
            <a:pPr marL="431801" lvl="1" indent="-215900" algn="l">
              <a:lnSpc>
                <a:spcPts val="2800"/>
              </a:lnSpc>
              <a:buFont typeface="Arial"/>
              <a:buChar char="•"/>
            </a:pPr>
            <a:r>
              <a:rPr lang="en-US" sz="2000">
                <a:solidFill>
                  <a:srgbClr val="000000"/>
                </a:solidFill>
                <a:latin typeface="Garet"/>
                <a:ea typeface="Garet"/>
                <a:cs typeface="Garet"/>
                <a:sym typeface="Garet"/>
              </a:rPr>
              <a:t>Output: Full grade</a:t>
            </a:r>
          </a:p>
          <a:p>
            <a:pPr algn="l">
              <a:lnSpc>
                <a:spcPts val="2800"/>
              </a:lnSpc>
            </a:pPr>
            <a:r>
              <a:rPr lang="en-US" sz="2000">
                <a:solidFill>
                  <a:srgbClr val="000000"/>
                </a:solidFill>
                <a:latin typeface="Garet"/>
                <a:ea typeface="Garet"/>
                <a:cs typeface="Garet"/>
                <a:sym typeface="Garet"/>
              </a:rPr>
              <a:t>⟶ Not enough information to produce that 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454300" y="2692941"/>
            <a:ext cx="14983419" cy="6854914"/>
          </a:xfrm>
          <a:custGeom>
            <a:avLst/>
            <a:gdLst/>
            <a:ahLst/>
            <a:cxnLst/>
            <a:rect l="l" t="t" r="r" b="b"/>
            <a:pathLst>
              <a:path w="14983419" h="6854914">
                <a:moveTo>
                  <a:pt x="0" y="0"/>
                </a:moveTo>
                <a:lnTo>
                  <a:pt x="14983419" y="0"/>
                </a:lnTo>
                <a:lnTo>
                  <a:pt x="14983419" y="6854914"/>
                </a:lnTo>
                <a:lnTo>
                  <a:pt x="0" y="6854914"/>
                </a:lnTo>
                <a:lnTo>
                  <a:pt x="0" y="0"/>
                </a:lnTo>
                <a:close/>
              </a:path>
            </a:pathLst>
          </a:custGeom>
          <a:blipFill>
            <a:blip r:embed="rId3"/>
            <a:stretch>
              <a:fillRect/>
            </a:stretch>
          </a:blipFill>
        </p:spPr>
        <p:txBody>
          <a:bodyPr/>
          <a:lstStyle/>
          <a:p>
            <a:endParaRPr lang="en-PH"/>
          </a:p>
        </p:txBody>
      </p:sp>
      <p:sp>
        <p:nvSpPr>
          <p:cNvPr id="4" name="TextBox 4"/>
          <p:cNvSpPr txBox="1"/>
          <p:nvPr/>
        </p:nvSpPr>
        <p:spPr>
          <a:xfrm>
            <a:off x="885108" y="1009650"/>
            <a:ext cx="16517784" cy="1424647"/>
          </a:xfrm>
          <a:prstGeom prst="rect">
            <a:avLst/>
          </a:prstGeom>
        </p:spPr>
        <p:txBody>
          <a:bodyPr lIns="0" tIns="0" rIns="0" bIns="0" rtlCol="0" anchor="t">
            <a:spAutoFit/>
          </a:bodyPr>
          <a:lstStyle/>
          <a:p>
            <a:pPr marL="0" lvl="0" indent="0" algn="l">
              <a:lnSpc>
                <a:spcPts val="3799"/>
              </a:lnSpc>
              <a:spcBef>
                <a:spcPct val="0"/>
              </a:spcBef>
            </a:pPr>
            <a:r>
              <a:rPr lang="en-US" sz="2923">
                <a:solidFill>
                  <a:srgbClr val="000000"/>
                </a:solidFill>
                <a:latin typeface="Garet"/>
                <a:ea typeface="Garet"/>
                <a:cs typeface="Garet"/>
                <a:sym typeface="Garet"/>
              </a:rPr>
              <a:t>The purpose of a Context Diagram (Level 0 DFD) is to define the system boundaries and provide a simplified understanding of how the system interacts with its environment.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490356" y="3898258"/>
            <a:ext cx="17307287" cy="5105650"/>
          </a:xfrm>
          <a:custGeom>
            <a:avLst/>
            <a:gdLst/>
            <a:ahLst/>
            <a:cxnLst/>
            <a:rect l="l" t="t" r="r" b="b"/>
            <a:pathLst>
              <a:path w="17307287" h="5105650">
                <a:moveTo>
                  <a:pt x="0" y="0"/>
                </a:moveTo>
                <a:lnTo>
                  <a:pt x="17307288" y="0"/>
                </a:lnTo>
                <a:lnTo>
                  <a:pt x="17307288" y="5105649"/>
                </a:lnTo>
                <a:lnTo>
                  <a:pt x="0" y="5105649"/>
                </a:lnTo>
                <a:lnTo>
                  <a:pt x="0" y="0"/>
                </a:lnTo>
                <a:close/>
              </a:path>
            </a:pathLst>
          </a:custGeom>
          <a:blipFill>
            <a:blip r:embed="rId3"/>
            <a:stretch>
              <a:fillRect/>
            </a:stretch>
          </a:blipFill>
        </p:spPr>
        <p:txBody>
          <a:bodyPr/>
          <a:lstStyle/>
          <a:p>
            <a:endParaRPr lang="en-PH"/>
          </a:p>
        </p:txBody>
      </p:sp>
      <p:sp>
        <p:nvSpPr>
          <p:cNvPr id="4" name="TextBox 4"/>
          <p:cNvSpPr txBox="1"/>
          <p:nvPr/>
        </p:nvSpPr>
        <p:spPr>
          <a:xfrm>
            <a:off x="1972257" y="1861181"/>
            <a:ext cx="14343487" cy="934427"/>
          </a:xfrm>
          <a:prstGeom prst="rect">
            <a:avLst/>
          </a:prstGeom>
        </p:spPr>
        <p:txBody>
          <a:bodyPr lIns="0" tIns="0" rIns="0" bIns="0" rtlCol="0" anchor="t">
            <a:spAutoFit/>
          </a:bodyPr>
          <a:lstStyle/>
          <a:p>
            <a:pPr marL="0" lvl="0" indent="0" algn="ctr">
              <a:lnSpc>
                <a:spcPts val="3799"/>
              </a:lnSpc>
              <a:spcBef>
                <a:spcPct val="0"/>
              </a:spcBef>
            </a:pPr>
            <a:r>
              <a:rPr lang="en-US" sz="2923">
                <a:solidFill>
                  <a:srgbClr val="000000"/>
                </a:solidFill>
                <a:latin typeface="Garet"/>
                <a:ea typeface="Garet"/>
                <a:cs typeface="Garet"/>
                <a:sym typeface="Garet"/>
              </a:rPr>
              <a:t>The Level 1 DFD shows how the system works internally, detailing how data is processed, stored, and moved between different parts of the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dirty="0"/>
          </a:p>
        </p:txBody>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PH"/>
          </a:p>
        </p:txBody>
      </p:sp>
      <p:grpSp>
        <p:nvGrpSpPr>
          <p:cNvPr id="5" name="Group 5"/>
          <p:cNvGrpSpPr>
            <a:grpSpLocks noChangeAspect="1"/>
          </p:cNvGrpSpPr>
          <p:nvPr/>
        </p:nvGrpSpPr>
        <p:grpSpPr>
          <a:xfrm>
            <a:off x="1250509" y="2938298"/>
            <a:ext cx="3261144" cy="3261144"/>
            <a:chOff x="0" y="0"/>
            <a:chExt cx="8790178" cy="8790178"/>
          </a:xfrm>
        </p:grpSpPr>
        <p:sp>
          <p:nvSpPr>
            <p:cNvPr id="6" name="Freeform 6"/>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3"/>
              <a:stretch>
                <a:fillRect l="-24169" t="-11749" r="-19591" b="-24560"/>
              </a:stretch>
            </a:blipFill>
          </p:spPr>
          <p:txBody>
            <a:bodyPr/>
            <a:lstStyle/>
            <a:p>
              <a:endParaRPr lang="en-PH"/>
            </a:p>
          </p:txBody>
        </p:sp>
        <p:sp>
          <p:nvSpPr>
            <p:cNvPr id="7" name="Freeform 7"/>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txBody>
            <a:bodyPr/>
            <a:lstStyle/>
            <a:p>
              <a:endParaRPr lang="en-PH"/>
            </a:p>
          </p:txBody>
        </p:sp>
      </p:grpSp>
      <p:grpSp>
        <p:nvGrpSpPr>
          <p:cNvPr id="8" name="Group 8"/>
          <p:cNvGrpSpPr>
            <a:grpSpLocks noChangeAspect="1"/>
          </p:cNvGrpSpPr>
          <p:nvPr/>
        </p:nvGrpSpPr>
        <p:grpSpPr>
          <a:xfrm>
            <a:off x="5425788" y="2938298"/>
            <a:ext cx="3261144" cy="3261144"/>
            <a:chOff x="0" y="0"/>
            <a:chExt cx="8790178" cy="8790178"/>
          </a:xfrm>
        </p:grpSpPr>
        <p:sp>
          <p:nvSpPr>
            <p:cNvPr id="9" name="Freeform 9"/>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4"/>
              <a:stretch>
                <a:fillRect l="-7918" t="-2043" b="-5874"/>
              </a:stretch>
            </a:blipFill>
          </p:spPr>
          <p:txBody>
            <a:bodyPr/>
            <a:lstStyle/>
            <a:p>
              <a:endParaRPr lang="en-PH"/>
            </a:p>
          </p:txBody>
        </p:sp>
        <p:sp>
          <p:nvSpPr>
            <p:cNvPr id="10" name="Freeform 10"/>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txBody>
            <a:bodyPr/>
            <a:lstStyle/>
            <a:p>
              <a:endParaRPr lang="en-PH"/>
            </a:p>
          </p:txBody>
        </p:sp>
      </p:grpSp>
      <p:grpSp>
        <p:nvGrpSpPr>
          <p:cNvPr id="11" name="Group 11"/>
          <p:cNvGrpSpPr>
            <a:grpSpLocks noChangeAspect="1"/>
          </p:cNvGrpSpPr>
          <p:nvPr/>
        </p:nvGrpSpPr>
        <p:grpSpPr>
          <a:xfrm>
            <a:off x="9601067" y="2938298"/>
            <a:ext cx="3261144" cy="3261144"/>
            <a:chOff x="0" y="0"/>
            <a:chExt cx="8790178" cy="8790178"/>
          </a:xfrm>
        </p:grpSpPr>
        <p:sp>
          <p:nvSpPr>
            <p:cNvPr id="12" name="Freeform 12"/>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5"/>
              <a:stretch>
                <a:fillRect l="-9076" t="-3666" r="-8832" b="-19064"/>
              </a:stretch>
            </a:blipFill>
          </p:spPr>
          <p:txBody>
            <a:bodyPr/>
            <a:lstStyle/>
            <a:p>
              <a:endParaRPr lang="en-PH"/>
            </a:p>
          </p:txBody>
        </p:sp>
        <p:sp>
          <p:nvSpPr>
            <p:cNvPr id="13" name="Freeform 13"/>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txBody>
            <a:bodyPr/>
            <a:lstStyle/>
            <a:p>
              <a:endParaRPr lang="en-PH"/>
            </a:p>
          </p:txBody>
        </p:sp>
      </p:grpSp>
      <p:grpSp>
        <p:nvGrpSpPr>
          <p:cNvPr id="14" name="Group 14"/>
          <p:cNvGrpSpPr>
            <a:grpSpLocks noChangeAspect="1"/>
          </p:cNvGrpSpPr>
          <p:nvPr/>
        </p:nvGrpSpPr>
        <p:grpSpPr>
          <a:xfrm>
            <a:off x="13776346" y="2938298"/>
            <a:ext cx="3261144" cy="3261144"/>
            <a:chOff x="0" y="0"/>
            <a:chExt cx="8790178" cy="8790178"/>
          </a:xfrm>
        </p:grpSpPr>
        <p:sp>
          <p:nvSpPr>
            <p:cNvPr id="15" name="Freeform 15"/>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6"/>
              <a:stretch>
                <a:fillRect/>
              </a:stretch>
            </a:blipFill>
          </p:spPr>
          <p:txBody>
            <a:bodyPr/>
            <a:lstStyle/>
            <a:p>
              <a:endParaRPr lang="en-PH"/>
            </a:p>
          </p:txBody>
        </p:sp>
        <p:sp>
          <p:nvSpPr>
            <p:cNvPr id="16" name="Freeform 16"/>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000000"/>
            </a:solidFill>
          </p:spPr>
          <p:txBody>
            <a:bodyPr/>
            <a:lstStyle/>
            <a:p>
              <a:endParaRPr lang="en-PH"/>
            </a:p>
          </p:txBody>
        </p:sp>
      </p:grpSp>
      <p:sp>
        <p:nvSpPr>
          <p:cNvPr id="17" name="Freeform 17"/>
          <p:cNvSpPr/>
          <p:nvPr/>
        </p:nvSpPr>
        <p:spPr>
          <a:xfrm>
            <a:off x="2568735" y="7455407"/>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txBody>
          <a:bodyPr/>
          <a:lstStyle/>
          <a:p>
            <a:endParaRPr lang="en-PH"/>
          </a:p>
        </p:txBody>
      </p:sp>
      <p:sp>
        <p:nvSpPr>
          <p:cNvPr id="18" name="Freeform 18"/>
          <p:cNvSpPr/>
          <p:nvPr/>
        </p:nvSpPr>
        <p:spPr>
          <a:xfrm>
            <a:off x="6744014" y="7455407"/>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txBody>
          <a:bodyPr/>
          <a:lstStyle/>
          <a:p>
            <a:endParaRPr lang="en-PH"/>
          </a:p>
        </p:txBody>
      </p:sp>
      <p:sp>
        <p:nvSpPr>
          <p:cNvPr id="19" name="Freeform 19"/>
          <p:cNvSpPr/>
          <p:nvPr/>
        </p:nvSpPr>
        <p:spPr>
          <a:xfrm>
            <a:off x="10919293" y="7455407"/>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txBody>
          <a:bodyPr/>
          <a:lstStyle/>
          <a:p>
            <a:endParaRPr lang="en-PH"/>
          </a:p>
        </p:txBody>
      </p:sp>
      <p:sp>
        <p:nvSpPr>
          <p:cNvPr id="20" name="Freeform 20"/>
          <p:cNvSpPr/>
          <p:nvPr/>
        </p:nvSpPr>
        <p:spPr>
          <a:xfrm>
            <a:off x="15094572" y="7455407"/>
            <a:ext cx="624692" cy="623129"/>
          </a:xfrm>
          <a:custGeom>
            <a:avLst/>
            <a:gdLst/>
            <a:ahLst/>
            <a:cxnLst/>
            <a:rect l="l" t="t" r="r" b="b"/>
            <a:pathLst>
              <a:path w="624692" h="623129">
                <a:moveTo>
                  <a:pt x="0" y="0"/>
                </a:moveTo>
                <a:lnTo>
                  <a:pt x="624693" y="0"/>
                </a:lnTo>
                <a:lnTo>
                  <a:pt x="624693" y="623129"/>
                </a:lnTo>
                <a:lnTo>
                  <a:pt x="0" y="623129"/>
                </a:lnTo>
                <a:lnTo>
                  <a:pt x="0" y="0"/>
                </a:lnTo>
                <a:close/>
              </a:path>
            </a:pathLst>
          </a:custGeom>
          <a:blipFill>
            <a:blip r:embed="rId7">
              <a:extLst>
                <a:ext uri="{96DAC541-7B7A-43D3-8B79-37D633B846F1}">
                  <asvg:svgBlip xmlns:asvg="http://schemas.microsoft.com/office/drawing/2016/SVG/main" r:embed="rId8"/>
                </a:ext>
              </a:extLst>
            </a:blip>
            <a:stretch>
              <a:fillRect l="-117870" b="-122462"/>
            </a:stretch>
          </a:blipFill>
        </p:spPr>
        <p:txBody>
          <a:bodyPr/>
          <a:lstStyle/>
          <a:p>
            <a:endParaRPr lang="en-PH"/>
          </a:p>
        </p:txBody>
      </p:sp>
      <p:sp>
        <p:nvSpPr>
          <p:cNvPr id="21" name="TextBox 21"/>
          <p:cNvSpPr txBox="1"/>
          <p:nvPr/>
        </p:nvSpPr>
        <p:spPr>
          <a:xfrm>
            <a:off x="5542303" y="1123950"/>
            <a:ext cx="7203393" cy="764825"/>
          </a:xfrm>
          <a:prstGeom prst="rect">
            <a:avLst/>
          </a:prstGeom>
        </p:spPr>
        <p:txBody>
          <a:bodyPr lIns="0" tIns="0" rIns="0" bIns="0" rtlCol="0" anchor="t">
            <a:spAutoFit/>
          </a:bodyPr>
          <a:lstStyle/>
          <a:p>
            <a:pPr algn="ctr">
              <a:lnSpc>
                <a:spcPts val="5808"/>
              </a:lnSpc>
            </a:pPr>
            <a:r>
              <a:rPr lang="en-US" sz="5808" spc="-458" dirty="0">
                <a:solidFill>
                  <a:srgbClr val="000000"/>
                </a:solidFill>
                <a:latin typeface="Archivo Black"/>
                <a:ea typeface="Archivo Black"/>
                <a:cs typeface="Archivo Black"/>
                <a:sym typeface="Archivo Black"/>
              </a:rPr>
              <a:t>Group Presenters</a:t>
            </a:r>
          </a:p>
        </p:txBody>
      </p:sp>
      <p:sp>
        <p:nvSpPr>
          <p:cNvPr id="22" name="TextBox 22"/>
          <p:cNvSpPr txBox="1"/>
          <p:nvPr/>
        </p:nvSpPr>
        <p:spPr>
          <a:xfrm>
            <a:off x="915229" y="6547566"/>
            <a:ext cx="3931704" cy="331035"/>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Margaret Mangulabnan</a:t>
            </a:r>
          </a:p>
        </p:txBody>
      </p:sp>
      <p:sp>
        <p:nvSpPr>
          <p:cNvPr id="23" name="TextBox 23"/>
          <p:cNvSpPr txBox="1"/>
          <p:nvPr/>
        </p:nvSpPr>
        <p:spPr>
          <a:xfrm>
            <a:off x="4968721" y="6547566"/>
            <a:ext cx="4175279" cy="331035"/>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Dhanna Kimberly Bernal</a:t>
            </a:r>
          </a:p>
        </p:txBody>
      </p:sp>
      <p:sp>
        <p:nvSpPr>
          <p:cNvPr id="24" name="TextBox 24"/>
          <p:cNvSpPr txBox="1"/>
          <p:nvPr/>
        </p:nvSpPr>
        <p:spPr>
          <a:xfrm>
            <a:off x="9174347" y="6547566"/>
            <a:ext cx="4114584" cy="331035"/>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Nerma Hernandez</a:t>
            </a:r>
          </a:p>
        </p:txBody>
      </p:sp>
      <p:sp>
        <p:nvSpPr>
          <p:cNvPr id="25" name="TextBox 25"/>
          <p:cNvSpPr txBox="1"/>
          <p:nvPr/>
        </p:nvSpPr>
        <p:spPr>
          <a:xfrm>
            <a:off x="13380106" y="6547566"/>
            <a:ext cx="4053624" cy="331035"/>
          </a:xfrm>
          <a:prstGeom prst="rect">
            <a:avLst/>
          </a:prstGeom>
        </p:spPr>
        <p:txBody>
          <a:bodyPr lIns="0" tIns="0" rIns="0" bIns="0" rtlCol="0" anchor="t">
            <a:spAutoFit/>
          </a:bodyPr>
          <a:lstStyle/>
          <a:p>
            <a:pPr algn="ctr">
              <a:lnSpc>
                <a:spcPts val="2794"/>
              </a:lnSpc>
            </a:pPr>
            <a:r>
              <a:rPr lang="en-US" sz="1996" b="1">
                <a:solidFill>
                  <a:srgbClr val="000000"/>
                </a:solidFill>
                <a:latin typeface="Garet Bold"/>
                <a:ea typeface="Garet Bold"/>
                <a:cs typeface="Garet Bold"/>
                <a:sym typeface="Garet Bold"/>
              </a:rPr>
              <a:t>Reymel Dela Cruz</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Freeform 5"/>
          <p:cNvSpPr/>
          <p:nvPr/>
        </p:nvSpPr>
        <p:spPr>
          <a:xfrm rot="-10800000">
            <a:off x="11159450" y="-140976"/>
            <a:ext cx="2611028" cy="41148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6" name="TextBox 6"/>
          <p:cNvSpPr txBox="1"/>
          <p:nvPr/>
        </p:nvSpPr>
        <p:spPr>
          <a:xfrm>
            <a:off x="1028700" y="1557564"/>
            <a:ext cx="7279037" cy="785630"/>
          </a:xfrm>
          <a:prstGeom prst="rect">
            <a:avLst/>
          </a:prstGeom>
        </p:spPr>
        <p:txBody>
          <a:bodyPr lIns="0" tIns="0" rIns="0" bIns="0" rtlCol="0" anchor="t">
            <a:spAutoFit/>
          </a:bodyPr>
          <a:lstStyle/>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CONCLUSION</a:t>
            </a:r>
          </a:p>
        </p:txBody>
      </p:sp>
      <p:sp>
        <p:nvSpPr>
          <p:cNvPr id="7" name="TextBox 7"/>
          <p:cNvSpPr txBox="1"/>
          <p:nvPr/>
        </p:nvSpPr>
        <p:spPr>
          <a:xfrm>
            <a:off x="1661278" y="2987040"/>
            <a:ext cx="8823356" cy="4265296"/>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Garet"/>
                <a:ea typeface="Garet"/>
                <a:cs typeface="Garet"/>
                <a:sym typeface="Garet"/>
              </a:rPr>
              <a:t>As we end this topic, remember that Level 0 DFD (Context Diagram) gives us the big picture of a system, showing its main process and external interactions, while Level 1 DFD breaks it down into detailed sub-processes, showing how data flows internally. Understanding both levels helps us analyze, design, and visualize systems clearly, making it easier to work on projects and real-world applications.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TextBox 3"/>
          <p:cNvSpPr txBox="1"/>
          <p:nvPr/>
        </p:nvSpPr>
        <p:spPr>
          <a:xfrm>
            <a:off x="5637395" y="4437057"/>
            <a:ext cx="7013210" cy="1104125"/>
          </a:xfrm>
          <a:prstGeom prst="rect">
            <a:avLst/>
          </a:prstGeom>
        </p:spPr>
        <p:txBody>
          <a:bodyPr lIns="0" tIns="0" rIns="0" bIns="0" rtlCol="0" anchor="t">
            <a:spAutoFit/>
          </a:bodyPr>
          <a:lstStyle/>
          <a:p>
            <a:pPr algn="ctr">
              <a:lnSpc>
                <a:spcPts val="7649"/>
              </a:lnSpc>
            </a:pPr>
            <a:r>
              <a:rPr lang="en-US" sz="9807" spc="-774">
                <a:solidFill>
                  <a:srgbClr val="000000"/>
                </a:solidFill>
                <a:latin typeface="Archivo Black"/>
                <a:ea typeface="Archivo Black"/>
                <a:cs typeface="Archivo Black"/>
                <a:sym typeface="Archivo Black"/>
              </a:rPr>
              <a:t>Thank You!</a:t>
            </a:r>
          </a:p>
        </p:txBody>
      </p:sp>
      <p:sp>
        <p:nvSpPr>
          <p:cNvPr id="4" name="AutoShape 4"/>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AutoShape 5"/>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PH"/>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graphicFrame>
        <p:nvGraphicFramePr>
          <p:cNvPr id="3" name="Table 3"/>
          <p:cNvGraphicFramePr>
            <a:graphicFrameLocks noGrp="1"/>
          </p:cNvGraphicFramePr>
          <p:nvPr/>
        </p:nvGraphicFramePr>
        <p:xfrm>
          <a:off x="1028700" y="2260945"/>
          <a:ext cx="7728180" cy="7283599"/>
        </p:xfrm>
        <a:graphic>
          <a:graphicData uri="http://schemas.openxmlformats.org/drawingml/2006/table">
            <a:tbl>
              <a:tblPr/>
              <a:tblGrid>
                <a:gridCol w="1007549">
                  <a:extLst>
                    <a:ext uri="{9D8B030D-6E8A-4147-A177-3AD203B41FA5}">
                      <a16:colId xmlns:a16="http://schemas.microsoft.com/office/drawing/2014/main" val="20000"/>
                    </a:ext>
                  </a:extLst>
                </a:gridCol>
                <a:gridCol w="6720631">
                  <a:extLst>
                    <a:ext uri="{9D8B030D-6E8A-4147-A177-3AD203B41FA5}">
                      <a16:colId xmlns:a16="http://schemas.microsoft.com/office/drawing/2014/main" val="20001"/>
                    </a:ext>
                  </a:extLst>
                </a:gridCol>
              </a:tblGrid>
              <a:tr h="821298">
                <a:tc>
                  <a:txBody>
                    <a:bodyPr/>
                    <a:lstStyle/>
                    <a:p>
                      <a:pPr algn="l">
                        <a:lnSpc>
                          <a:spcPts val="2799"/>
                        </a:lnSpc>
                        <a:defRPr/>
                      </a:pPr>
                      <a:r>
                        <a:rPr lang="en-US" sz="1999" b="1">
                          <a:solidFill>
                            <a:srgbClr val="000000"/>
                          </a:solidFill>
                          <a:latin typeface="Garet Bold"/>
                          <a:ea typeface="Garet Bold"/>
                          <a:cs typeface="Garet Bold"/>
                          <a:sym typeface="Garet Bold"/>
                        </a:rPr>
                        <a:t>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Objectives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1298">
                <a:tc>
                  <a:txBody>
                    <a:bodyPr/>
                    <a:lstStyle/>
                    <a:p>
                      <a:pPr algn="l">
                        <a:lnSpc>
                          <a:spcPts val="2799"/>
                        </a:lnSpc>
                        <a:defRPr/>
                      </a:pPr>
                      <a:r>
                        <a:rPr lang="en-US" sz="1999" b="1">
                          <a:solidFill>
                            <a:srgbClr val="000000"/>
                          </a:solidFill>
                          <a:latin typeface="Garet Bold"/>
                          <a:ea typeface="Garet Bold"/>
                          <a:cs typeface="Garet Bold"/>
                          <a:sym typeface="Garet Bold"/>
                        </a:rPr>
                        <a:t>02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Overview</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4647">
                <a:tc>
                  <a:txBody>
                    <a:bodyPr/>
                    <a:lstStyle/>
                    <a:p>
                      <a:pPr algn="l">
                        <a:lnSpc>
                          <a:spcPts val="2799"/>
                        </a:lnSpc>
                        <a:defRPr/>
                      </a:pPr>
                      <a:r>
                        <a:rPr lang="en-US" sz="1999" b="1">
                          <a:solidFill>
                            <a:srgbClr val="FF3131"/>
                          </a:solidFill>
                          <a:latin typeface="Garet Bold"/>
                          <a:ea typeface="Garet Bold"/>
                          <a:cs typeface="Garet Bold"/>
                          <a:sym typeface="Garet Bold"/>
                        </a:rPr>
                        <a:t>03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spc="-157">
                          <a:solidFill>
                            <a:srgbClr val="FF3131"/>
                          </a:solidFill>
                          <a:latin typeface="Garet Bold"/>
                          <a:ea typeface="Garet Bold"/>
                          <a:cs typeface="Garet Bold"/>
                          <a:sym typeface="Garet Bold"/>
                        </a:rPr>
                        <a:t>What is Context Diagram </a:t>
                      </a:r>
                      <a:endParaRPr lang="en-US" sz="1100"/>
                    </a:p>
                    <a:p>
                      <a:pPr algn="l">
                        <a:lnSpc>
                          <a:spcPts val="2799"/>
                        </a:lnSpc>
                      </a:pPr>
                      <a:r>
                        <a:rPr lang="en-US" sz="1999" b="1" spc="-157">
                          <a:solidFill>
                            <a:srgbClr val="FF3131"/>
                          </a:solidFill>
                          <a:latin typeface="Garet Bold"/>
                          <a:ea typeface="Garet Bold"/>
                          <a:cs typeface="Garet Bold"/>
                          <a:sym typeface="Garet Bold"/>
                        </a:rPr>
                        <a:t>(Level 0 DFD)?</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298">
                <a:tc>
                  <a:txBody>
                    <a:bodyPr/>
                    <a:lstStyle/>
                    <a:p>
                      <a:pPr algn="l">
                        <a:lnSpc>
                          <a:spcPts val="2799"/>
                        </a:lnSpc>
                        <a:defRPr/>
                      </a:pPr>
                      <a:r>
                        <a:rPr lang="en-US" sz="1999" b="1">
                          <a:solidFill>
                            <a:srgbClr val="000000"/>
                          </a:solidFill>
                          <a:latin typeface="Garet Bold"/>
                          <a:ea typeface="Garet Bold"/>
                          <a:cs typeface="Garet Bold"/>
                          <a:sym typeface="Garet Bold"/>
                        </a:rPr>
                        <a:t>04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How Context Diagram (Lvl 0 DFD) Works?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81164">
                <a:tc>
                  <a:txBody>
                    <a:bodyPr/>
                    <a:lstStyle/>
                    <a:p>
                      <a:pPr algn="l">
                        <a:lnSpc>
                          <a:spcPts val="2799"/>
                        </a:lnSpc>
                        <a:defRPr/>
                      </a:pPr>
                      <a:r>
                        <a:rPr lang="en-US" sz="1999" b="1">
                          <a:solidFill>
                            <a:srgbClr val="000000"/>
                          </a:solidFill>
                          <a:latin typeface="Garet Bold"/>
                          <a:ea typeface="Garet Bold"/>
                          <a:cs typeface="Garet Bold"/>
                          <a:sym typeface="Garet Bold"/>
                        </a:rPr>
                        <a:t>05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Rules for naming ELEMENTS in Level 0 DFD / Context Diagram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1298">
                <a:tc>
                  <a:txBody>
                    <a:bodyPr/>
                    <a:lstStyle/>
                    <a:p>
                      <a:pPr algn="l">
                        <a:lnSpc>
                          <a:spcPts val="2799"/>
                        </a:lnSpc>
                        <a:defRPr/>
                      </a:pPr>
                      <a:r>
                        <a:rPr lang="en-US" sz="1999" b="1">
                          <a:solidFill>
                            <a:srgbClr val="000000"/>
                          </a:solidFill>
                          <a:latin typeface="Garet Bold"/>
                          <a:ea typeface="Garet Bold"/>
                          <a:cs typeface="Garet Bold"/>
                          <a:sym typeface="Garet Bold"/>
                        </a:rPr>
                        <a:t>06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TOOLS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1298">
                <a:tc>
                  <a:txBody>
                    <a:bodyPr/>
                    <a:lstStyle/>
                    <a:p>
                      <a:pPr algn="l">
                        <a:lnSpc>
                          <a:spcPts val="2799"/>
                        </a:lnSpc>
                        <a:defRPr/>
                      </a:pPr>
                      <a:r>
                        <a:rPr lang="en-US" sz="1999" b="1">
                          <a:solidFill>
                            <a:srgbClr val="FF3131"/>
                          </a:solidFill>
                          <a:latin typeface="Garet Bold"/>
                          <a:ea typeface="Garet Bold"/>
                          <a:cs typeface="Garet Bold"/>
                          <a:sym typeface="Garet Bold"/>
                        </a:rPr>
                        <a:t>07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FF3131"/>
                          </a:solidFill>
                          <a:latin typeface="Garet Bold"/>
                          <a:ea typeface="Garet Bold"/>
                          <a:cs typeface="Garet Bold"/>
                          <a:sym typeface="Garet Bold"/>
                        </a:rPr>
                        <a:t>What is Level 1 DFD</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1298">
                <a:tc>
                  <a:txBody>
                    <a:bodyPr/>
                    <a:lstStyle/>
                    <a:p>
                      <a:pPr algn="l">
                        <a:lnSpc>
                          <a:spcPts val="2799"/>
                        </a:lnSpc>
                        <a:defRPr/>
                      </a:pPr>
                      <a:r>
                        <a:rPr lang="en-US" sz="1999" b="1">
                          <a:solidFill>
                            <a:srgbClr val="000000"/>
                          </a:solidFill>
                          <a:latin typeface="Garet Bold"/>
                          <a:ea typeface="Garet Bold"/>
                          <a:cs typeface="Garet Bold"/>
                          <a:sym typeface="Garet Bold"/>
                        </a:rPr>
                        <a:t>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How  Lvl. 1 Data Flow Diagram?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Freeform 4"/>
          <p:cNvSpPr/>
          <p:nvPr/>
        </p:nvSpPr>
        <p:spPr>
          <a:xfrm>
            <a:off x="14799313" y="0"/>
            <a:ext cx="3488687" cy="1198840"/>
          </a:xfrm>
          <a:custGeom>
            <a:avLst/>
            <a:gdLst/>
            <a:ahLst/>
            <a:cxnLst/>
            <a:rect l="l" t="t" r="r" b="b"/>
            <a:pathLst>
              <a:path w="3488687" h="1198840">
                <a:moveTo>
                  <a:pt x="0" y="0"/>
                </a:moveTo>
                <a:lnTo>
                  <a:pt x="3488687" y="0"/>
                </a:lnTo>
                <a:lnTo>
                  <a:pt x="3488687" y="1198840"/>
                </a:lnTo>
                <a:lnTo>
                  <a:pt x="0" y="1198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aphicFrame>
        <p:nvGraphicFramePr>
          <p:cNvPr id="5" name="Table 5"/>
          <p:cNvGraphicFramePr>
            <a:graphicFrameLocks noGrp="1"/>
          </p:cNvGraphicFramePr>
          <p:nvPr/>
        </p:nvGraphicFramePr>
        <p:xfrm>
          <a:off x="9144000" y="2260945"/>
          <a:ext cx="7728180" cy="4365923"/>
        </p:xfrm>
        <a:graphic>
          <a:graphicData uri="http://schemas.openxmlformats.org/drawingml/2006/table">
            <a:tbl>
              <a:tblPr/>
              <a:tblGrid>
                <a:gridCol w="1007549">
                  <a:extLst>
                    <a:ext uri="{9D8B030D-6E8A-4147-A177-3AD203B41FA5}">
                      <a16:colId xmlns:a16="http://schemas.microsoft.com/office/drawing/2014/main" val="20000"/>
                    </a:ext>
                  </a:extLst>
                </a:gridCol>
                <a:gridCol w="6720631">
                  <a:extLst>
                    <a:ext uri="{9D8B030D-6E8A-4147-A177-3AD203B41FA5}">
                      <a16:colId xmlns:a16="http://schemas.microsoft.com/office/drawing/2014/main" val="20001"/>
                    </a:ext>
                  </a:extLst>
                </a:gridCol>
              </a:tblGrid>
              <a:tr h="822740">
                <a:tc>
                  <a:txBody>
                    <a:bodyPr/>
                    <a:lstStyle/>
                    <a:p>
                      <a:pPr algn="l">
                        <a:lnSpc>
                          <a:spcPts val="2799"/>
                        </a:lnSpc>
                        <a:defRPr/>
                      </a:pPr>
                      <a:r>
                        <a:rPr lang="en-US" sz="1999" b="1">
                          <a:solidFill>
                            <a:srgbClr val="000000"/>
                          </a:solidFill>
                          <a:latin typeface="Garet Bold"/>
                          <a:ea typeface="Garet Bold"/>
                          <a:cs typeface="Garet Bold"/>
                          <a:sym typeface="Garet Bold"/>
                        </a:rPr>
                        <a:t>09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Contents &amp; Basic Elements of Level 1 DFD</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6709">
                <a:tc>
                  <a:txBody>
                    <a:bodyPr/>
                    <a:lstStyle/>
                    <a:p>
                      <a:pPr algn="l">
                        <a:lnSpc>
                          <a:spcPts val="2799"/>
                        </a:lnSpc>
                        <a:defRPr/>
                      </a:pPr>
                      <a:r>
                        <a:rPr lang="en-US" sz="1999" b="1">
                          <a:solidFill>
                            <a:srgbClr val="000000"/>
                          </a:solidFill>
                          <a:latin typeface="Garet Bold"/>
                          <a:ea typeface="Garet Bold"/>
                          <a:cs typeface="Garet Bold"/>
                          <a:sym typeface="Garet Bold"/>
                        </a:rPr>
                        <a:t>10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Do’s and Don'ts in making Level 1 Data Flow Diagram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3237">
                <a:tc>
                  <a:txBody>
                    <a:bodyPr/>
                    <a:lstStyle/>
                    <a:p>
                      <a:pPr algn="l">
                        <a:lnSpc>
                          <a:spcPts val="2799"/>
                        </a:lnSpc>
                        <a:defRPr/>
                      </a:pPr>
                      <a:r>
                        <a:rPr lang="en-US" sz="1999" b="1">
                          <a:solidFill>
                            <a:srgbClr val="000000"/>
                          </a:solidFill>
                          <a:latin typeface="Garet Bold"/>
                          <a:ea typeface="Garet Bold"/>
                          <a:cs typeface="Garet Bold"/>
                          <a:sym typeface="Garet Bold"/>
                        </a:rPr>
                        <a:t>11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Naming Rules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83237">
                <a:tc>
                  <a:txBody>
                    <a:bodyPr/>
                    <a:lstStyle/>
                    <a:p>
                      <a:pPr algn="l">
                        <a:lnSpc>
                          <a:spcPts val="2799"/>
                        </a:lnSpc>
                        <a:defRPr/>
                      </a:pPr>
                      <a:r>
                        <a:rPr lang="en-US" sz="1999" b="1">
                          <a:solidFill>
                            <a:srgbClr val="000000"/>
                          </a:solidFill>
                          <a:latin typeface="Garet Bold"/>
                          <a:ea typeface="Garet Bold"/>
                          <a:cs typeface="Garet Bold"/>
                          <a:sym typeface="Garet Bold"/>
                        </a:rPr>
                        <a:t>12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799"/>
                        </a:lnSpc>
                        <a:defRPr/>
                      </a:pPr>
                      <a:r>
                        <a:rPr lang="en-US" sz="1999" b="1">
                          <a:solidFill>
                            <a:srgbClr val="000000"/>
                          </a:solidFill>
                          <a:latin typeface="Garet Bold"/>
                          <a:ea typeface="Garet Bold"/>
                          <a:cs typeface="Garet Bold"/>
                          <a:sym typeface="Garet Bold"/>
                        </a:rPr>
                        <a:t>CONCLUSION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143198" y="752293"/>
            <a:ext cx="5561567" cy="937394"/>
          </a:xfrm>
          <a:prstGeom prst="rect">
            <a:avLst/>
          </a:prstGeom>
        </p:spPr>
        <p:txBody>
          <a:bodyPr lIns="0" tIns="0" rIns="0" bIns="0" rtlCol="0" anchor="t">
            <a:spAutoFit/>
          </a:bodyPr>
          <a:lstStyle/>
          <a:p>
            <a:pPr marL="0" lvl="0" indent="0" algn="l">
              <a:lnSpc>
                <a:spcPts val="6908"/>
              </a:lnSpc>
              <a:spcBef>
                <a:spcPct val="0"/>
              </a:spcBef>
            </a:pPr>
            <a:r>
              <a:rPr lang="en-US" sz="6908" spc="-545">
                <a:solidFill>
                  <a:srgbClr val="000000"/>
                </a:solidFill>
                <a:latin typeface="Archivo Black"/>
                <a:ea typeface="Archivo Black"/>
                <a:cs typeface="Archivo Black"/>
                <a:sym typeface="Archivo Black"/>
              </a:rPr>
              <a:t>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4965563" y="1367406"/>
            <a:ext cx="866479" cy="1334845"/>
          </a:xfrm>
          <a:custGeom>
            <a:avLst/>
            <a:gdLst/>
            <a:ahLst/>
            <a:cxnLst/>
            <a:rect l="l" t="t" r="r" b="b"/>
            <a:pathLst>
              <a:path w="866479" h="1334845">
                <a:moveTo>
                  <a:pt x="0" y="0"/>
                </a:moveTo>
                <a:lnTo>
                  <a:pt x="866478" y="0"/>
                </a:lnTo>
                <a:lnTo>
                  <a:pt x="866478" y="1334845"/>
                </a:lnTo>
                <a:lnTo>
                  <a:pt x="0" y="1334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Freeform 4"/>
          <p:cNvSpPr/>
          <p:nvPr/>
        </p:nvSpPr>
        <p:spPr>
          <a:xfrm>
            <a:off x="5643169" y="848353"/>
            <a:ext cx="720821" cy="865615"/>
          </a:xfrm>
          <a:custGeom>
            <a:avLst/>
            <a:gdLst/>
            <a:ahLst/>
            <a:cxnLst/>
            <a:rect l="l" t="t" r="r" b="b"/>
            <a:pathLst>
              <a:path w="720821" h="865615">
                <a:moveTo>
                  <a:pt x="0" y="0"/>
                </a:moveTo>
                <a:lnTo>
                  <a:pt x="720821" y="0"/>
                </a:lnTo>
                <a:lnTo>
                  <a:pt x="720821" y="865615"/>
                </a:lnTo>
                <a:lnTo>
                  <a:pt x="0" y="8656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5" name="Freeform 5"/>
          <p:cNvSpPr/>
          <p:nvPr/>
        </p:nvSpPr>
        <p:spPr>
          <a:xfrm>
            <a:off x="10438450" y="2897381"/>
            <a:ext cx="5760254" cy="5760254"/>
          </a:xfrm>
          <a:custGeom>
            <a:avLst/>
            <a:gdLst/>
            <a:ahLst/>
            <a:cxnLst/>
            <a:rect l="l" t="t" r="r" b="b"/>
            <a:pathLst>
              <a:path w="5760254" h="5760254">
                <a:moveTo>
                  <a:pt x="0" y="0"/>
                </a:moveTo>
                <a:lnTo>
                  <a:pt x="5760254" y="0"/>
                </a:lnTo>
                <a:lnTo>
                  <a:pt x="5760254" y="5760253"/>
                </a:lnTo>
                <a:lnTo>
                  <a:pt x="0" y="57602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6" name="TextBox 6"/>
          <p:cNvSpPr txBox="1"/>
          <p:nvPr/>
        </p:nvSpPr>
        <p:spPr>
          <a:xfrm>
            <a:off x="1481348" y="3492521"/>
            <a:ext cx="7834908" cy="4878479"/>
          </a:xfrm>
          <a:prstGeom prst="rect">
            <a:avLst/>
          </a:prstGeom>
        </p:spPr>
        <p:txBody>
          <a:bodyPr lIns="0" tIns="0" rIns="0" bIns="0" rtlCol="0" anchor="t">
            <a:spAutoFit/>
          </a:bodyPr>
          <a:lstStyle/>
          <a:p>
            <a:pPr algn="l">
              <a:lnSpc>
                <a:spcPts val="4320"/>
              </a:lnSpc>
            </a:pPr>
            <a:r>
              <a:rPr lang="en-US" sz="3086">
                <a:solidFill>
                  <a:srgbClr val="000000"/>
                </a:solidFill>
                <a:latin typeface="Garet"/>
                <a:ea typeface="Garet"/>
                <a:cs typeface="Garet"/>
                <a:sym typeface="Garet"/>
              </a:rPr>
              <a:t>A Data Flow Diagram (DFD) shows how information moves within a system. The Level 0 DFD, or Context Diagram, gives a high-level view of the system and its interaction with external entities. Level 1 (DFD) breaks this view into smaller processes, providing more detail on how the system works internally.</a:t>
            </a:r>
          </a:p>
        </p:txBody>
      </p:sp>
      <p:sp>
        <p:nvSpPr>
          <p:cNvPr id="7" name="TextBox 7"/>
          <p:cNvSpPr txBox="1"/>
          <p:nvPr/>
        </p:nvSpPr>
        <p:spPr>
          <a:xfrm>
            <a:off x="1467488" y="1870552"/>
            <a:ext cx="3498075" cy="785704"/>
          </a:xfrm>
          <a:prstGeom prst="rect">
            <a:avLst/>
          </a:prstGeom>
        </p:spPr>
        <p:txBody>
          <a:bodyPr lIns="0" tIns="0" rIns="0" bIns="0" rtlCol="0" anchor="t">
            <a:spAutoFit/>
          </a:bodyPr>
          <a:lstStyle/>
          <a:p>
            <a:pPr marL="0" lvl="0" indent="0" algn="l">
              <a:lnSpc>
                <a:spcPts val="5808"/>
              </a:lnSpc>
              <a:spcBef>
                <a:spcPct val="0"/>
              </a:spcBef>
            </a:pPr>
            <a:r>
              <a:rPr lang="en-US" sz="5808" spc="-458">
                <a:solidFill>
                  <a:srgbClr val="000000"/>
                </a:solidFill>
                <a:latin typeface="Archivo Black"/>
                <a:ea typeface="Archivo Black"/>
                <a:cs typeface="Archivo Black"/>
                <a:sym typeface="Archivo Black"/>
              </a:rPr>
              <a:t>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4962788" y="7051111"/>
            <a:ext cx="3493612" cy="1759510"/>
          </a:xfrm>
          <a:custGeom>
            <a:avLst/>
            <a:gdLst/>
            <a:ahLst/>
            <a:cxnLst/>
            <a:rect l="l" t="t" r="r" b="b"/>
            <a:pathLst>
              <a:path w="3493612" h="1759510">
                <a:moveTo>
                  <a:pt x="0" y="0"/>
                </a:moveTo>
                <a:lnTo>
                  <a:pt x="3493612" y="0"/>
                </a:lnTo>
                <a:lnTo>
                  <a:pt x="3493612" y="1759510"/>
                </a:lnTo>
                <a:lnTo>
                  <a:pt x="0" y="1759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AutoShape 4"/>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AutoShape 5"/>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6" name="Freeform 6"/>
          <p:cNvSpPr/>
          <p:nvPr/>
        </p:nvSpPr>
        <p:spPr>
          <a:xfrm>
            <a:off x="0" y="8026"/>
            <a:ext cx="2611028" cy="1020674"/>
          </a:xfrm>
          <a:custGeom>
            <a:avLst/>
            <a:gdLst/>
            <a:ahLst/>
            <a:cxnLst/>
            <a:rect l="l" t="t" r="r" b="b"/>
            <a:pathLst>
              <a:path w="2611028" h="1020674">
                <a:moveTo>
                  <a:pt x="0" y="0"/>
                </a:moveTo>
                <a:lnTo>
                  <a:pt x="2611028" y="0"/>
                </a:lnTo>
                <a:lnTo>
                  <a:pt x="2611028" y="1020674"/>
                </a:lnTo>
                <a:lnTo>
                  <a:pt x="0" y="1020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Freeform 7"/>
          <p:cNvSpPr/>
          <p:nvPr/>
        </p:nvSpPr>
        <p:spPr>
          <a:xfrm>
            <a:off x="11254200" y="2921239"/>
            <a:ext cx="5904908" cy="5580138"/>
          </a:xfrm>
          <a:custGeom>
            <a:avLst/>
            <a:gdLst/>
            <a:ahLst/>
            <a:cxnLst/>
            <a:rect l="l" t="t" r="r" b="b"/>
            <a:pathLst>
              <a:path w="5904908" h="5580138">
                <a:moveTo>
                  <a:pt x="0" y="0"/>
                </a:moveTo>
                <a:lnTo>
                  <a:pt x="5904909" y="0"/>
                </a:lnTo>
                <a:lnTo>
                  <a:pt x="5904909" y="5580139"/>
                </a:lnTo>
                <a:lnTo>
                  <a:pt x="0" y="5580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8" name="TextBox 8"/>
          <p:cNvSpPr txBox="1"/>
          <p:nvPr/>
        </p:nvSpPr>
        <p:spPr>
          <a:xfrm>
            <a:off x="1028700" y="1162050"/>
            <a:ext cx="13177955" cy="4016620"/>
          </a:xfrm>
          <a:prstGeom prst="rect">
            <a:avLst/>
          </a:prstGeom>
        </p:spPr>
        <p:txBody>
          <a:bodyPr lIns="0" tIns="0" rIns="0" bIns="0" rtlCol="0" anchor="t">
            <a:spAutoFit/>
          </a:bodyPr>
          <a:lstStyle/>
          <a:p>
            <a:pPr algn="l">
              <a:lnSpc>
                <a:spcPts val="7823"/>
              </a:lnSpc>
            </a:pPr>
            <a:r>
              <a:rPr lang="en-US" sz="7823" spc="-618">
                <a:solidFill>
                  <a:srgbClr val="000000"/>
                </a:solidFill>
                <a:latin typeface="Archivo Black"/>
                <a:ea typeface="Archivo Black"/>
                <a:cs typeface="Archivo Black"/>
                <a:sym typeface="Archivo Black"/>
              </a:rPr>
              <a:t>What is Context Diagram </a:t>
            </a:r>
          </a:p>
          <a:p>
            <a:pPr algn="l">
              <a:lnSpc>
                <a:spcPts val="7823"/>
              </a:lnSpc>
            </a:pPr>
            <a:r>
              <a:rPr lang="en-US" sz="7823" spc="-618">
                <a:solidFill>
                  <a:srgbClr val="000000"/>
                </a:solidFill>
                <a:latin typeface="Archivo Black"/>
                <a:ea typeface="Archivo Black"/>
                <a:cs typeface="Archivo Black"/>
                <a:sym typeface="Archivo Black"/>
              </a:rPr>
              <a:t>(Level 0 DFD)?</a:t>
            </a:r>
          </a:p>
          <a:p>
            <a:pPr algn="l">
              <a:lnSpc>
                <a:spcPts val="7823"/>
              </a:lnSpc>
            </a:pPr>
            <a:endParaRPr lang="en-US" sz="7823" spc="-618">
              <a:solidFill>
                <a:srgbClr val="000000"/>
              </a:solidFill>
              <a:latin typeface="Archivo Black"/>
              <a:ea typeface="Archivo Black"/>
              <a:cs typeface="Archivo Black"/>
              <a:sym typeface="Archivo Black"/>
            </a:endParaRPr>
          </a:p>
          <a:p>
            <a:pPr algn="l">
              <a:lnSpc>
                <a:spcPts val="7823"/>
              </a:lnSpc>
            </a:pPr>
            <a:endParaRPr lang="en-US" sz="7823" spc="-618">
              <a:solidFill>
                <a:srgbClr val="000000"/>
              </a:solidFill>
              <a:latin typeface="Archivo Black"/>
              <a:ea typeface="Archivo Black"/>
              <a:cs typeface="Archivo Black"/>
              <a:sym typeface="Archivo Black"/>
            </a:endParaRPr>
          </a:p>
        </p:txBody>
      </p:sp>
      <p:sp>
        <p:nvSpPr>
          <p:cNvPr id="9" name="TextBox 9"/>
          <p:cNvSpPr txBox="1"/>
          <p:nvPr/>
        </p:nvSpPr>
        <p:spPr>
          <a:xfrm>
            <a:off x="1028700" y="3695711"/>
            <a:ext cx="9791700" cy="4023089"/>
          </a:xfrm>
          <a:prstGeom prst="rect">
            <a:avLst/>
          </a:prstGeom>
        </p:spPr>
        <p:txBody>
          <a:bodyPr wrap="square" lIns="0" tIns="0" rIns="0" bIns="0" rtlCol="0" anchor="t">
            <a:spAutoFit/>
          </a:bodyPr>
          <a:lstStyle/>
          <a:p>
            <a:pPr algn="l">
              <a:lnSpc>
                <a:spcPts val="3482"/>
              </a:lnSpc>
              <a:spcBef>
                <a:spcPct val="0"/>
              </a:spcBef>
            </a:pPr>
            <a:r>
              <a:rPr lang="en-US" sz="2600" b="1" dirty="0">
                <a:solidFill>
                  <a:srgbClr val="000000"/>
                </a:solidFill>
                <a:latin typeface="Garet Bold"/>
                <a:ea typeface="Garet Bold"/>
                <a:cs typeface="Garet Bold"/>
                <a:sym typeface="Garet Bold"/>
              </a:rPr>
              <a:t>        A Context Diagram or Level 0 DFD provides a high-level view of a system, showing it as a single process and how it interacts with external entities like users or other systems. It illustrates the flow of information in and out of the system and defines its boundaries. This diagram helps stakeholders and developers quickly understand the system’s overall function and scope before looking at internal processes in detail.</a:t>
            </a:r>
          </a:p>
          <a:p>
            <a:pPr algn="l">
              <a:lnSpc>
                <a:spcPts val="3482"/>
              </a:lnSpc>
              <a:spcBef>
                <a:spcPct val="0"/>
              </a:spcBef>
            </a:pPr>
            <a:endParaRPr lang="en-US" sz="2600" b="1" dirty="0">
              <a:solidFill>
                <a:srgbClr val="000000"/>
              </a:solidFill>
              <a:latin typeface="Garet Bold"/>
              <a:ea typeface="Garet Bold"/>
              <a:cs typeface="Garet Bold"/>
              <a:sym typeface="Gare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2747466" y="1156434"/>
            <a:ext cx="3802877" cy="1486579"/>
          </a:xfrm>
          <a:custGeom>
            <a:avLst/>
            <a:gdLst/>
            <a:ahLst/>
            <a:cxnLst/>
            <a:rect l="l" t="t" r="r" b="b"/>
            <a:pathLst>
              <a:path w="3802877" h="1486579">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878686" y="1186039"/>
            <a:ext cx="11258044" cy="1456900"/>
          </a:xfrm>
          <a:prstGeom prst="rect">
            <a:avLst/>
          </a:prstGeom>
        </p:spPr>
        <p:txBody>
          <a:bodyPr lIns="0" tIns="0" rIns="0" bIns="0" rtlCol="0" anchor="t">
            <a:spAutoFit/>
          </a:bodyPr>
          <a:lstStyle/>
          <a:p>
            <a:pPr marL="0" lvl="0" indent="0" algn="l">
              <a:lnSpc>
                <a:spcPts val="5608"/>
              </a:lnSpc>
              <a:spcBef>
                <a:spcPct val="0"/>
              </a:spcBef>
            </a:pPr>
            <a:r>
              <a:rPr lang="en-US" sz="5608" spc="-443">
                <a:solidFill>
                  <a:srgbClr val="000000"/>
                </a:solidFill>
                <a:latin typeface="Archivo Black"/>
                <a:ea typeface="Archivo Black"/>
                <a:cs typeface="Archivo Black"/>
                <a:sym typeface="Archivo Black"/>
              </a:rPr>
              <a:t>Rules for naming ELEMENTS in Level 0 DFD / Context Diagram</a:t>
            </a:r>
          </a:p>
        </p:txBody>
      </p:sp>
      <p:grpSp>
        <p:nvGrpSpPr>
          <p:cNvPr id="5" name="Group 5"/>
          <p:cNvGrpSpPr/>
          <p:nvPr/>
        </p:nvGrpSpPr>
        <p:grpSpPr>
          <a:xfrm>
            <a:off x="1028700" y="3266137"/>
            <a:ext cx="11261493" cy="4983497"/>
            <a:chOff x="0" y="-190500"/>
            <a:chExt cx="15015324" cy="6644663"/>
          </a:xfrm>
        </p:grpSpPr>
        <p:sp>
          <p:nvSpPr>
            <p:cNvPr id="6" name="TextBox 6"/>
            <p:cNvSpPr txBox="1"/>
            <p:nvPr/>
          </p:nvSpPr>
          <p:spPr>
            <a:xfrm>
              <a:off x="0" y="-190500"/>
              <a:ext cx="13478096" cy="3259529"/>
            </a:xfrm>
            <a:prstGeom prst="rect">
              <a:avLst/>
            </a:prstGeom>
          </p:spPr>
          <p:txBody>
            <a:bodyPr lIns="0" tIns="0" rIns="0" bIns="0" rtlCol="0" anchor="t">
              <a:spAutoFit/>
            </a:bodyPr>
            <a:lstStyle/>
            <a:p>
              <a:pPr marL="549580" lvl="1" indent="-274790" algn="l">
                <a:lnSpc>
                  <a:spcPts val="5091"/>
                </a:lnSpc>
                <a:buFont typeface="Arial"/>
                <a:buChar char="•"/>
              </a:pPr>
              <a:r>
                <a:rPr lang="en-US" sz="2545" dirty="0">
                  <a:solidFill>
                    <a:srgbClr val="000000"/>
                  </a:solidFill>
                  <a:latin typeface="Garet"/>
                  <a:ea typeface="Garet"/>
                  <a:cs typeface="Garet"/>
                  <a:sym typeface="Garet"/>
                </a:rPr>
                <a:t>In Level 0 DFD (Context Diagram), the main process represents the entire system.</a:t>
              </a:r>
            </a:p>
            <a:p>
              <a:pPr marL="549580" lvl="1" indent="-274790" algn="l">
                <a:lnSpc>
                  <a:spcPts val="5091"/>
                </a:lnSpc>
                <a:buAutoNum type="arabicPeriod"/>
              </a:pPr>
              <a:r>
                <a:rPr lang="en-US" sz="2545" dirty="0">
                  <a:solidFill>
                    <a:srgbClr val="000000"/>
                  </a:solidFill>
                  <a:latin typeface="Garet"/>
                  <a:ea typeface="Garet"/>
                  <a:cs typeface="Garet"/>
                  <a:sym typeface="Garet"/>
                </a:rPr>
                <a:t>The name of the process should be the name of your system.</a:t>
              </a:r>
            </a:p>
          </p:txBody>
        </p:sp>
        <p:sp>
          <p:nvSpPr>
            <p:cNvPr id="7" name="TextBox 7"/>
            <p:cNvSpPr txBox="1"/>
            <p:nvPr/>
          </p:nvSpPr>
          <p:spPr>
            <a:xfrm>
              <a:off x="1537228" y="3164502"/>
              <a:ext cx="13478096" cy="3289661"/>
            </a:xfrm>
            <a:prstGeom prst="rect">
              <a:avLst/>
            </a:prstGeom>
          </p:spPr>
          <p:txBody>
            <a:bodyPr lIns="0" tIns="0" rIns="0" bIns="0" rtlCol="0" anchor="t">
              <a:spAutoFit/>
            </a:bodyPr>
            <a:lstStyle/>
            <a:p>
              <a:pPr algn="l">
                <a:lnSpc>
                  <a:spcPts val="5091"/>
                </a:lnSpc>
              </a:pPr>
              <a:r>
                <a:rPr lang="en-US" sz="2545" b="1">
                  <a:solidFill>
                    <a:srgbClr val="000000"/>
                  </a:solidFill>
                  <a:latin typeface="Garet Bold"/>
                  <a:ea typeface="Garet Bold"/>
                  <a:cs typeface="Garet Bold"/>
                  <a:sym typeface="Garet Bold"/>
                </a:rPr>
                <a:t>Example:</a:t>
              </a:r>
              <a:r>
                <a:rPr lang="en-US" sz="2545">
                  <a:solidFill>
                    <a:srgbClr val="000000"/>
                  </a:solidFill>
                  <a:latin typeface="Garet"/>
                  <a:ea typeface="Garet"/>
                  <a:cs typeface="Garet"/>
                  <a:sym typeface="Garet"/>
                </a:rPr>
                <a:t> If the system is an Enrollment System, the process name is Enrollment System.</a:t>
              </a:r>
            </a:p>
            <a:p>
              <a:pPr algn="l">
                <a:lnSpc>
                  <a:spcPts val="5091"/>
                </a:lnSpc>
              </a:pPr>
              <a:r>
                <a:rPr lang="en-US" sz="2545" b="1">
                  <a:solidFill>
                    <a:srgbClr val="000000"/>
                  </a:solidFill>
                  <a:latin typeface="Garet Bold"/>
                  <a:ea typeface="Garet Bold"/>
                  <a:cs typeface="Garet Bold"/>
                  <a:sym typeface="Garet Bold"/>
                </a:rPr>
                <a:t>Example: </a:t>
              </a:r>
              <a:r>
                <a:rPr lang="en-US" sz="2545">
                  <a:solidFill>
                    <a:srgbClr val="000000"/>
                  </a:solidFill>
                  <a:latin typeface="Garet"/>
                  <a:ea typeface="Garet"/>
                  <a:cs typeface="Garet"/>
                  <a:sym typeface="Garet"/>
                </a:rPr>
                <a:t>If the system is a Payroll System, the process name is Payroll System.</a:t>
              </a:r>
            </a:p>
          </p:txBody>
        </p:sp>
      </p:grpSp>
      <p:sp>
        <p:nvSpPr>
          <p:cNvPr id="8" name="TextBox 8"/>
          <p:cNvSpPr txBox="1"/>
          <p:nvPr/>
        </p:nvSpPr>
        <p:spPr>
          <a:xfrm>
            <a:off x="1594017" y="8853782"/>
            <a:ext cx="14664784" cy="984700"/>
          </a:xfrm>
          <a:prstGeom prst="rect">
            <a:avLst/>
          </a:prstGeom>
        </p:spPr>
        <p:txBody>
          <a:bodyPr lIns="0" tIns="0" rIns="0" bIns="0" rtlCol="0" anchor="t">
            <a:spAutoFit/>
          </a:bodyPr>
          <a:lstStyle/>
          <a:p>
            <a:pPr algn="l">
              <a:lnSpc>
                <a:spcPts val="4055"/>
              </a:lnSpc>
            </a:pPr>
            <a:r>
              <a:rPr lang="en-US" sz="2027" b="1">
                <a:solidFill>
                  <a:srgbClr val="000000"/>
                </a:solidFill>
                <a:latin typeface="Garet Bold"/>
                <a:ea typeface="Garet Bold"/>
                <a:cs typeface="Garet Bold"/>
                <a:sym typeface="Garet Bold"/>
              </a:rPr>
              <a:t>Key Point: </a:t>
            </a:r>
          </a:p>
          <a:p>
            <a:pPr algn="l">
              <a:lnSpc>
                <a:spcPts val="4055"/>
              </a:lnSpc>
            </a:pPr>
            <a:r>
              <a:rPr lang="en-US" sz="2027">
                <a:solidFill>
                  <a:srgbClr val="000000"/>
                </a:solidFill>
                <a:latin typeface="Garet"/>
                <a:ea typeface="Garet"/>
                <a:cs typeface="Garet"/>
                <a:sym typeface="Garet"/>
              </a:rPr>
              <a:t>The process in Level 0 always reflects the system as a whole, making it easy to identify at a glance.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TextBox 3"/>
          <p:cNvSpPr txBox="1"/>
          <p:nvPr/>
        </p:nvSpPr>
        <p:spPr>
          <a:xfrm>
            <a:off x="2206239" y="9372600"/>
            <a:ext cx="14970620" cy="419706"/>
          </a:xfrm>
          <a:prstGeom prst="rect">
            <a:avLst/>
          </a:prstGeom>
        </p:spPr>
        <p:txBody>
          <a:bodyPr lIns="0" tIns="0" rIns="0" bIns="0" rtlCol="0" anchor="t">
            <a:spAutoFit/>
          </a:bodyPr>
          <a:lstStyle/>
          <a:p>
            <a:pPr algn="ctr">
              <a:lnSpc>
                <a:spcPts val="3738"/>
              </a:lnSpc>
            </a:pPr>
            <a:r>
              <a:rPr lang="en-US" sz="1869" b="1">
                <a:solidFill>
                  <a:srgbClr val="000000"/>
                </a:solidFill>
                <a:latin typeface="Garet Bold"/>
                <a:ea typeface="Garet Bold"/>
                <a:cs typeface="Garet Bold"/>
                <a:sym typeface="Garet Bold"/>
              </a:rPr>
              <a:t>Tip: Keep names consistent, meaningful, and easy to understand for anyone reading the diagram.</a:t>
            </a:r>
          </a:p>
        </p:txBody>
      </p:sp>
      <p:sp>
        <p:nvSpPr>
          <p:cNvPr id="4" name="TextBox 4"/>
          <p:cNvSpPr txBox="1"/>
          <p:nvPr/>
        </p:nvSpPr>
        <p:spPr>
          <a:xfrm>
            <a:off x="2206239" y="3568079"/>
            <a:ext cx="7460232" cy="3094924"/>
          </a:xfrm>
          <a:prstGeom prst="rect">
            <a:avLst/>
          </a:prstGeom>
        </p:spPr>
        <p:txBody>
          <a:bodyPr lIns="0" tIns="0" rIns="0" bIns="0" rtlCol="0" anchor="t">
            <a:spAutoFit/>
          </a:bodyPr>
          <a:lstStyle/>
          <a:p>
            <a:pPr algn="l">
              <a:lnSpc>
                <a:spcPts val="4138"/>
              </a:lnSpc>
            </a:pPr>
            <a:endParaRPr/>
          </a:p>
          <a:p>
            <a:pPr marL="446783" lvl="1" indent="-223392" algn="l">
              <a:lnSpc>
                <a:spcPts val="4138"/>
              </a:lnSpc>
              <a:buFont typeface="Arial"/>
              <a:buChar char="•"/>
            </a:pPr>
            <a:r>
              <a:rPr lang="en-US" sz="2069">
                <a:solidFill>
                  <a:srgbClr val="000000"/>
                </a:solidFill>
                <a:latin typeface="Garet"/>
                <a:ea typeface="Garet"/>
                <a:cs typeface="Garet"/>
                <a:sym typeface="Garet"/>
              </a:rPr>
              <a:t>Use specific names for users, organizations, or other systems interacting with your system.</a:t>
            </a:r>
          </a:p>
          <a:p>
            <a:pPr algn="l">
              <a:lnSpc>
                <a:spcPts val="4138"/>
              </a:lnSpc>
            </a:pPr>
            <a:r>
              <a:rPr lang="en-US" sz="2069">
                <a:solidFill>
                  <a:srgbClr val="000000"/>
                </a:solidFill>
                <a:latin typeface="Garet"/>
                <a:ea typeface="Garet"/>
                <a:cs typeface="Garet"/>
                <a:sym typeface="Garet"/>
              </a:rPr>
              <a:t>              </a:t>
            </a:r>
            <a:r>
              <a:rPr lang="en-US" sz="2069" b="1">
                <a:solidFill>
                  <a:srgbClr val="000000"/>
                </a:solidFill>
                <a:latin typeface="Garet Bold"/>
                <a:ea typeface="Garet Bold"/>
                <a:cs typeface="Garet Bold"/>
                <a:sym typeface="Garet Bold"/>
              </a:rPr>
              <a:t>Example:</a:t>
            </a:r>
            <a:r>
              <a:rPr lang="en-US" sz="2069">
                <a:solidFill>
                  <a:srgbClr val="000000"/>
                </a:solidFill>
                <a:latin typeface="Garet"/>
                <a:ea typeface="Garet"/>
                <a:cs typeface="Garet"/>
                <a:sym typeface="Garet"/>
              </a:rPr>
              <a:t> </a:t>
            </a:r>
            <a:r>
              <a:rPr lang="en-US" sz="2069" i="1">
                <a:solidFill>
                  <a:srgbClr val="000000"/>
                </a:solidFill>
                <a:latin typeface="Garet Italics"/>
                <a:ea typeface="Garet Italics"/>
                <a:cs typeface="Garet Italics"/>
                <a:sym typeface="Garet Italics"/>
              </a:rPr>
              <a:t>Student, Administrator, Bank System.</a:t>
            </a:r>
          </a:p>
          <a:p>
            <a:pPr marL="446783" lvl="1" indent="-223392" algn="l">
              <a:lnSpc>
                <a:spcPts val="4138"/>
              </a:lnSpc>
              <a:buFont typeface="Arial"/>
              <a:buChar char="•"/>
            </a:pPr>
            <a:r>
              <a:rPr lang="en-US" sz="2069">
                <a:solidFill>
                  <a:srgbClr val="000000"/>
                </a:solidFill>
                <a:latin typeface="Garet"/>
                <a:ea typeface="Garet"/>
                <a:cs typeface="Garet"/>
                <a:sym typeface="Garet"/>
              </a:rPr>
              <a:t>Avoid vague terms like User or System without context.</a:t>
            </a:r>
          </a:p>
        </p:txBody>
      </p:sp>
      <p:grpSp>
        <p:nvGrpSpPr>
          <p:cNvPr id="5" name="Group 5"/>
          <p:cNvGrpSpPr/>
          <p:nvPr/>
        </p:nvGrpSpPr>
        <p:grpSpPr>
          <a:xfrm>
            <a:off x="1028700" y="3333929"/>
            <a:ext cx="898191" cy="883553"/>
            <a:chOff x="0" y="0"/>
            <a:chExt cx="826265" cy="812800"/>
          </a:xfrm>
        </p:grpSpPr>
        <p:sp>
          <p:nvSpPr>
            <p:cNvPr id="6" name="Freeform 6"/>
            <p:cNvSpPr/>
            <p:nvPr/>
          </p:nvSpPr>
          <p:spPr>
            <a:xfrm>
              <a:off x="0" y="0"/>
              <a:ext cx="826265" cy="812800"/>
            </a:xfrm>
            <a:custGeom>
              <a:avLst/>
              <a:gdLst/>
              <a:ahLst/>
              <a:cxnLst/>
              <a:rect l="l" t="t" r="r" b="b"/>
              <a:pathLst>
                <a:path w="826265" h="812800">
                  <a:moveTo>
                    <a:pt x="413133" y="0"/>
                  </a:moveTo>
                  <a:cubicBezTo>
                    <a:pt x="184966" y="0"/>
                    <a:pt x="0" y="181951"/>
                    <a:pt x="0" y="406400"/>
                  </a:cubicBezTo>
                  <a:cubicBezTo>
                    <a:pt x="0" y="630849"/>
                    <a:pt x="184966" y="812800"/>
                    <a:pt x="413133" y="812800"/>
                  </a:cubicBezTo>
                  <a:cubicBezTo>
                    <a:pt x="641300" y="812800"/>
                    <a:pt x="826265" y="630849"/>
                    <a:pt x="826265" y="406400"/>
                  </a:cubicBezTo>
                  <a:cubicBezTo>
                    <a:pt x="826265" y="181951"/>
                    <a:pt x="641300" y="0"/>
                    <a:pt x="413133" y="0"/>
                  </a:cubicBezTo>
                  <a:close/>
                </a:path>
              </a:pathLst>
            </a:custGeom>
            <a:solidFill>
              <a:srgbClr val="545454"/>
            </a:solidFill>
          </p:spPr>
          <p:txBody>
            <a:bodyPr/>
            <a:lstStyle/>
            <a:p>
              <a:endParaRPr lang="en-PH"/>
            </a:p>
          </p:txBody>
        </p:sp>
        <p:sp>
          <p:nvSpPr>
            <p:cNvPr id="7" name="TextBox 7"/>
            <p:cNvSpPr txBox="1"/>
            <p:nvPr/>
          </p:nvSpPr>
          <p:spPr>
            <a:xfrm>
              <a:off x="77462" y="-85725"/>
              <a:ext cx="671341" cy="822325"/>
            </a:xfrm>
            <a:prstGeom prst="rect">
              <a:avLst/>
            </a:prstGeom>
          </p:spPr>
          <p:txBody>
            <a:bodyPr lIns="40482" tIns="40482" rIns="40482" bIns="40482" rtlCol="0" anchor="ctr"/>
            <a:lstStyle/>
            <a:p>
              <a:pPr algn="ctr">
                <a:lnSpc>
                  <a:spcPts val="4138"/>
                </a:lnSpc>
              </a:pPr>
              <a:endParaRPr/>
            </a:p>
          </p:txBody>
        </p:sp>
      </p:grpSp>
      <p:sp>
        <p:nvSpPr>
          <p:cNvPr id="8" name="TextBox 8"/>
          <p:cNvSpPr txBox="1"/>
          <p:nvPr/>
        </p:nvSpPr>
        <p:spPr>
          <a:xfrm>
            <a:off x="1213258" y="3107423"/>
            <a:ext cx="529076" cy="993666"/>
          </a:xfrm>
          <a:prstGeom prst="rect">
            <a:avLst/>
          </a:prstGeom>
        </p:spPr>
        <p:txBody>
          <a:bodyPr lIns="0" tIns="0" rIns="0" bIns="0" rtlCol="0" anchor="t">
            <a:spAutoFit/>
          </a:bodyPr>
          <a:lstStyle/>
          <a:p>
            <a:pPr algn="ctr">
              <a:lnSpc>
                <a:spcPts val="8557"/>
              </a:lnSpc>
            </a:pPr>
            <a:r>
              <a:rPr lang="en-US" sz="4278" dirty="0">
                <a:solidFill>
                  <a:srgbClr val="FFFFFF"/>
                </a:solidFill>
                <a:latin typeface="Archivo Black"/>
                <a:ea typeface="Archivo Black"/>
                <a:cs typeface="Archivo Black"/>
                <a:sym typeface="Archivo Black"/>
              </a:rPr>
              <a:t>2</a:t>
            </a:r>
          </a:p>
        </p:txBody>
      </p:sp>
      <p:sp>
        <p:nvSpPr>
          <p:cNvPr id="9" name="TextBox 9"/>
          <p:cNvSpPr txBox="1"/>
          <p:nvPr/>
        </p:nvSpPr>
        <p:spPr>
          <a:xfrm>
            <a:off x="2206239" y="3373167"/>
            <a:ext cx="3788782" cy="605053"/>
          </a:xfrm>
          <a:prstGeom prst="rect">
            <a:avLst/>
          </a:prstGeom>
        </p:spPr>
        <p:txBody>
          <a:bodyPr lIns="0" tIns="0" rIns="0" bIns="0" rtlCol="0" anchor="t">
            <a:spAutoFit/>
          </a:bodyPr>
          <a:lstStyle/>
          <a:p>
            <a:pPr algn="l">
              <a:lnSpc>
                <a:spcPts val="5338"/>
              </a:lnSpc>
            </a:pPr>
            <a:r>
              <a:rPr lang="en-US" sz="2669" b="1">
                <a:solidFill>
                  <a:srgbClr val="000000"/>
                </a:solidFill>
                <a:latin typeface="Garet Bold"/>
                <a:ea typeface="Garet Bold"/>
                <a:cs typeface="Garet Bold"/>
                <a:sym typeface="Garet Bold"/>
              </a:rPr>
              <a:t>External Entities</a:t>
            </a:r>
          </a:p>
        </p:txBody>
      </p:sp>
      <p:grpSp>
        <p:nvGrpSpPr>
          <p:cNvPr id="10" name="Group 10"/>
          <p:cNvGrpSpPr/>
          <p:nvPr/>
        </p:nvGrpSpPr>
        <p:grpSpPr>
          <a:xfrm>
            <a:off x="1028700" y="6780739"/>
            <a:ext cx="883553" cy="8835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txBody>
            <a:bodyPr/>
            <a:lstStyle/>
            <a:p>
              <a:endParaRPr lang="en-PH"/>
            </a:p>
          </p:txBody>
        </p:sp>
        <p:sp>
          <p:nvSpPr>
            <p:cNvPr id="12" name="TextBox 12"/>
            <p:cNvSpPr txBox="1"/>
            <p:nvPr/>
          </p:nvSpPr>
          <p:spPr>
            <a:xfrm>
              <a:off x="76200" y="-85725"/>
              <a:ext cx="660400" cy="822325"/>
            </a:xfrm>
            <a:prstGeom prst="rect">
              <a:avLst/>
            </a:prstGeom>
          </p:spPr>
          <p:txBody>
            <a:bodyPr lIns="40482" tIns="40482" rIns="40482" bIns="40482" rtlCol="0" anchor="ctr"/>
            <a:lstStyle/>
            <a:p>
              <a:pPr algn="ctr">
                <a:lnSpc>
                  <a:spcPts val="4138"/>
                </a:lnSpc>
              </a:pPr>
              <a:endParaRPr/>
            </a:p>
          </p:txBody>
        </p:sp>
      </p:grpSp>
      <p:sp>
        <p:nvSpPr>
          <p:cNvPr id="13" name="TextBox 13"/>
          <p:cNvSpPr txBox="1"/>
          <p:nvPr/>
        </p:nvSpPr>
        <p:spPr>
          <a:xfrm>
            <a:off x="2206239" y="7363526"/>
            <a:ext cx="11697791" cy="2047174"/>
          </a:xfrm>
          <a:prstGeom prst="rect">
            <a:avLst/>
          </a:prstGeom>
        </p:spPr>
        <p:txBody>
          <a:bodyPr lIns="0" tIns="0" rIns="0" bIns="0" rtlCol="0" anchor="t">
            <a:spAutoFit/>
          </a:bodyPr>
          <a:lstStyle/>
          <a:p>
            <a:pPr marL="446783" lvl="1" indent="-223392" algn="l">
              <a:lnSpc>
                <a:spcPts val="4138"/>
              </a:lnSpc>
              <a:buFont typeface="Arial"/>
              <a:buChar char="•"/>
            </a:pPr>
            <a:r>
              <a:rPr lang="en-US" sz="2069">
                <a:solidFill>
                  <a:srgbClr val="000000"/>
                </a:solidFill>
                <a:latin typeface="Garet"/>
                <a:ea typeface="Garet"/>
                <a:cs typeface="Garet"/>
                <a:sym typeface="Garet"/>
              </a:rPr>
              <a:t>Name data flows according to the type of information being sent or received.</a:t>
            </a:r>
          </a:p>
          <a:p>
            <a:pPr marL="446783" lvl="1" indent="-223392" algn="l">
              <a:lnSpc>
                <a:spcPts val="4138"/>
              </a:lnSpc>
              <a:buFont typeface="Arial"/>
              <a:buChar char="•"/>
            </a:pPr>
            <a:r>
              <a:rPr lang="en-US" sz="2069">
                <a:solidFill>
                  <a:srgbClr val="000000"/>
                </a:solidFill>
                <a:latin typeface="Garet"/>
                <a:ea typeface="Garet"/>
                <a:cs typeface="Garet"/>
                <a:sym typeface="Garet"/>
              </a:rPr>
              <a:t>Use nouns or short phrases, not verbs.</a:t>
            </a:r>
          </a:p>
          <a:p>
            <a:pPr algn="l">
              <a:lnSpc>
                <a:spcPts val="4138"/>
              </a:lnSpc>
            </a:pPr>
            <a:r>
              <a:rPr lang="en-US" sz="2069">
                <a:solidFill>
                  <a:srgbClr val="000000"/>
                </a:solidFill>
                <a:latin typeface="Garet"/>
                <a:ea typeface="Garet"/>
                <a:cs typeface="Garet"/>
                <a:sym typeface="Garet"/>
              </a:rPr>
              <a:t> </a:t>
            </a:r>
            <a:r>
              <a:rPr lang="en-US" sz="2069" b="1">
                <a:solidFill>
                  <a:srgbClr val="000000"/>
                </a:solidFill>
                <a:latin typeface="Garet Bold"/>
                <a:ea typeface="Garet Bold"/>
                <a:cs typeface="Garet Bold"/>
                <a:sym typeface="Garet Bold"/>
              </a:rPr>
              <a:t>Example: </a:t>
            </a:r>
            <a:r>
              <a:rPr lang="en-US" sz="2069" i="1">
                <a:solidFill>
                  <a:srgbClr val="000000"/>
                </a:solidFill>
                <a:latin typeface="Garet Italics"/>
                <a:ea typeface="Garet Italics"/>
                <a:cs typeface="Garet Italics"/>
                <a:sym typeface="Garet Italics"/>
              </a:rPr>
              <a:t>Student Information, Payment Details, Enrollment Request.</a:t>
            </a:r>
          </a:p>
          <a:p>
            <a:pPr algn="l">
              <a:lnSpc>
                <a:spcPts val="4138"/>
              </a:lnSpc>
            </a:pPr>
            <a:endParaRPr lang="en-US" sz="2069" i="1">
              <a:solidFill>
                <a:srgbClr val="000000"/>
              </a:solidFill>
              <a:latin typeface="Garet Italics"/>
              <a:ea typeface="Garet Italics"/>
              <a:cs typeface="Garet Italics"/>
              <a:sym typeface="Garet Italics"/>
            </a:endParaRPr>
          </a:p>
        </p:txBody>
      </p:sp>
      <p:sp>
        <p:nvSpPr>
          <p:cNvPr id="14" name="TextBox 14"/>
          <p:cNvSpPr txBox="1"/>
          <p:nvPr/>
        </p:nvSpPr>
        <p:spPr>
          <a:xfrm>
            <a:off x="1210250" y="6554233"/>
            <a:ext cx="520454" cy="993666"/>
          </a:xfrm>
          <a:prstGeom prst="rect">
            <a:avLst/>
          </a:prstGeom>
        </p:spPr>
        <p:txBody>
          <a:bodyPr lIns="0" tIns="0" rIns="0" bIns="0" rtlCol="0" anchor="t">
            <a:spAutoFit/>
          </a:bodyPr>
          <a:lstStyle/>
          <a:p>
            <a:pPr algn="ctr">
              <a:lnSpc>
                <a:spcPts val="8557"/>
              </a:lnSpc>
            </a:pPr>
            <a:r>
              <a:rPr lang="en-US" sz="4278">
                <a:solidFill>
                  <a:srgbClr val="FFFFFF"/>
                </a:solidFill>
                <a:latin typeface="Archivo Black"/>
                <a:ea typeface="Archivo Black"/>
                <a:cs typeface="Archivo Black"/>
                <a:sym typeface="Archivo Black"/>
              </a:rPr>
              <a:t>3</a:t>
            </a:r>
          </a:p>
        </p:txBody>
      </p:sp>
      <p:sp>
        <p:nvSpPr>
          <p:cNvPr id="15" name="TextBox 15"/>
          <p:cNvSpPr txBox="1"/>
          <p:nvPr/>
        </p:nvSpPr>
        <p:spPr>
          <a:xfrm>
            <a:off x="2187049" y="6819977"/>
            <a:ext cx="3727038" cy="605053"/>
          </a:xfrm>
          <a:prstGeom prst="rect">
            <a:avLst/>
          </a:prstGeom>
        </p:spPr>
        <p:txBody>
          <a:bodyPr lIns="0" tIns="0" rIns="0" bIns="0" rtlCol="0" anchor="t">
            <a:spAutoFit/>
          </a:bodyPr>
          <a:lstStyle/>
          <a:p>
            <a:pPr algn="l">
              <a:lnSpc>
                <a:spcPts val="5338"/>
              </a:lnSpc>
            </a:pPr>
            <a:r>
              <a:rPr lang="en-US" sz="2669" b="1">
                <a:solidFill>
                  <a:srgbClr val="000000"/>
                </a:solidFill>
                <a:latin typeface="Garet Bold"/>
                <a:ea typeface="Garet Bold"/>
                <a:cs typeface="Garet Bold"/>
                <a:sym typeface="Garet Bold"/>
              </a:rPr>
              <a:t>Data Flows</a:t>
            </a:r>
          </a:p>
        </p:txBody>
      </p:sp>
      <p:grpSp>
        <p:nvGrpSpPr>
          <p:cNvPr id="16" name="Group 16"/>
          <p:cNvGrpSpPr/>
          <p:nvPr/>
        </p:nvGrpSpPr>
        <p:grpSpPr>
          <a:xfrm>
            <a:off x="9520059" y="3286521"/>
            <a:ext cx="8767941" cy="2243790"/>
            <a:chOff x="0" y="0"/>
            <a:chExt cx="11690588" cy="2991720"/>
          </a:xfrm>
        </p:grpSpPr>
        <p:sp>
          <p:nvSpPr>
            <p:cNvPr id="17" name="TextBox 17"/>
            <p:cNvSpPr txBox="1"/>
            <p:nvPr/>
          </p:nvSpPr>
          <p:spPr>
            <a:xfrm>
              <a:off x="1544465" y="1014630"/>
              <a:ext cx="10146123" cy="1977090"/>
            </a:xfrm>
            <a:prstGeom prst="rect">
              <a:avLst/>
            </a:prstGeom>
          </p:spPr>
          <p:txBody>
            <a:bodyPr lIns="0" tIns="0" rIns="0" bIns="0" rtlCol="0" anchor="t">
              <a:spAutoFit/>
            </a:bodyPr>
            <a:lstStyle/>
            <a:p>
              <a:pPr marL="446783" lvl="1" indent="-223392" algn="l">
                <a:lnSpc>
                  <a:spcPts val="4138"/>
                </a:lnSpc>
                <a:buFont typeface="Arial"/>
                <a:buChar char="•"/>
              </a:pPr>
              <a:r>
                <a:rPr lang="en-US" sz="2069">
                  <a:solidFill>
                    <a:srgbClr val="000000"/>
                  </a:solidFill>
                  <a:latin typeface="Garet"/>
                  <a:ea typeface="Garet"/>
                  <a:cs typeface="Garet"/>
                  <a:sym typeface="Garet"/>
                </a:rPr>
                <a:t>If shown, use descriptive names reflecting what data is stored.</a:t>
              </a:r>
            </a:p>
            <a:p>
              <a:pPr marL="446783" lvl="1" indent="-223392" algn="l">
                <a:lnSpc>
                  <a:spcPts val="4138"/>
                </a:lnSpc>
                <a:buFont typeface="Arial"/>
                <a:buChar char="•"/>
              </a:pPr>
              <a:r>
                <a:rPr lang="en-US" sz="2069">
                  <a:solidFill>
                    <a:srgbClr val="000000"/>
                  </a:solidFill>
                  <a:latin typeface="Garet"/>
                  <a:ea typeface="Garet"/>
                  <a:cs typeface="Garet"/>
                  <a:sym typeface="Garet"/>
                </a:rPr>
                <a:t> Example: Student Records, Payroll Database.</a:t>
              </a:r>
            </a:p>
          </p:txBody>
        </p:sp>
        <p:grpSp>
          <p:nvGrpSpPr>
            <p:cNvPr id="18" name="Group 18"/>
            <p:cNvGrpSpPr/>
            <p:nvPr/>
          </p:nvGrpSpPr>
          <p:grpSpPr>
            <a:xfrm>
              <a:off x="0" y="0"/>
              <a:ext cx="1178071" cy="11780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txBody>
              <a:bodyPr/>
              <a:lstStyle/>
              <a:p>
                <a:endParaRPr lang="en-PH"/>
              </a:p>
            </p:txBody>
          </p:sp>
          <p:sp>
            <p:nvSpPr>
              <p:cNvPr id="20" name="TextBox 20"/>
              <p:cNvSpPr txBox="1"/>
              <p:nvPr/>
            </p:nvSpPr>
            <p:spPr>
              <a:xfrm>
                <a:off x="76200" y="-85725"/>
                <a:ext cx="660400" cy="822325"/>
              </a:xfrm>
              <a:prstGeom prst="rect">
                <a:avLst/>
              </a:prstGeom>
            </p:spPr>
            <p:txBody>
              <a:bodyPr lIns="40482" tIns="40482" rIns="40482" bIns="40482" rtlCol="0" anchor="ctr"/>
              <a:lstStyle/>
              <a:p>
                <a:pPr algn="ctr">
                  <a:lnSpc>
                    <a:spcPts val="4138"/>
                  </a:lnSpc>
                </a:pPr>
                <a:endParaRPr/>
              </a:p>
            </p:txBody>
          </p:sp>
        </p:grpSp>
        <p:sp>
          <p:nvSpPr>
            <p:cNvPr id="21" name="TextBox 21"/>
            <p:cNvSpPr txBox="1"/>
            <p:nvPr/>
          </p:nvSpPr>
          <p:spPr>
            <a:xfrm>
              <a:off x="242067" y="-187708"/>
              <a:ext cx="693938" cy="1210588"/>
            </a:xfrm>
            <a:prstGeom prst="rect">
              <a:avLst/>
            </a:prstGeom>
          </p:spPr>
          <p:txBody>
            <a:bodyPr lIns="0" tIns="0" rIns="0" bIns="0" rtlCol="0" anchor="t">
              <a:spAutoFit/>
            </a:bodyPr>
            <a:lstStyle/>
            <a:p>
              <a:pPr algn="ctr">
                <a:lnSpc>
                  <a:spcPts val="8557"/>
                </a:lnSpc>
              </a:pPr>
              <a:r>
                <a:rPr lang="en-US" sz="4278">
                  <a:solidFill>
                    <a:srgbClr val="FFFFFF"/>
                  </a:solidFill>
                  <a:latin typeface="Archivo Black"/>
                  <a:ea typeface="Archivo Black"/>
                  <a:cs typeface="Archivo Black"/>
                  <a:sym typeface="Archivo Black"/>
                </a:rPr>
                <a:t>4</a:t>
              </a:r>
            </a:p>
          </p:txBody>
        </p:sp>
        <p:sp>
          <p:nvSpPr>
            <p:cNvPr id="22" name="TextBox 22"/>
            <p:cNvSpPr txBox="1"/>
            <p:nvPr/>
          </p:nvSpPr>
          <p:spPr>
            <a:xfrm>
              <a:off x="1504583" y="-12206"/>
              <a:ext cx="9093977" cy="740063"/>
            </a:xfrm>
            <a:prstGeom prst="rect">
              <a:avLst/>
            </a:prstGeom>
          </p:spPr>
          <p:txBody>
            <a:bodyPr lIns="0" tIns="0" rIns="0" bIns="0" rtlCol="0" anchor="t">
              <a:spAutoFit/>
            </a:bodyPr>
            <a:lstStyle/>
            <a:p>
              <a:pPr algn="l">
                <a:lnSpc>
                  <a:spcPts val="5338"/>
                </a:lnSpc>
              </a:pPr>
              <a:r>
                <a:rPr lang="en-US" sz="2669" b="1">
                  <a:solidFill>
                    <a:srgbClr val="000000"/>
                  </a:solidFill>
                  <a:latin typeface="Garet Bold"/>
                  <a:ea typeface="Garet Bold"/>
                  <a:cs typeface="Garet Bold"/>
                  <a:sym typeface="Garet Bold"/>
                </a:rPr>
                <a:t>Data Stores (if applicable in Level 0)</a:t>
              </a:r>
            </a:p>
          </p:txBody>
        </p:sp>
      </p:grpSp>
      <p:sp>
        <p:nvSpPr>
          <p:cNvPr id="23" name="TextBox 23"/>
          <p:cNvSpPr txBox="1"/>
          <p:nvPr/>
        </p:nvSpPr>
        <p:spPr>
          <a:xfrm>
            <a:off x="878686" y="1186039"/>
            <a:ext cx="11258044" cy="1456900"/>
          </a:xfrm>
          <a:prstGeom prst="rect">
            <a:avLst/>
          </a:prstGeom>
        </p:spPr>
        <p:txBody>
          <a:bodyPr lIns="0" tIns="0" rIns="0" bIns="0" rtlCol="0" anchor="t">
            <a:spAutoFit/>
          </a:bodyPr>
          <a:lstStyle/>
          <a:p>
            <a:pPr marL="0" lvl="0" indent="0" algn="l">
              <a:lnSpc>
                <a:spcPts val="5608"/>
              </a:lnSpc>
              <a:spcBef>
                <a:spcPct val="0"/>
              </a:spcBef>
            </a:pPr>
            <a:r>
              <a:rPr lang="en-US" sz="5608" spc="-443">
                <a:solidFill>
                  <a:srgbClr val="000000"/>
                </a:solidFill>
                <a:latin typeface="Archivo Black"/>
                <a:ea typeface="Archivo Black"/>
                <a:cs typeface="Archivo Black"/>
                <a:sym typeface="Archivo Black"/>
              </a:rPr>
              <a:t>Rules for naming ELEMENTS in Level 0 DFD / Context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449" y="80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Freeform 3"/>
          <p:cNvSpPr/>
          <p:nvPr/>
        </p:nvSpPr>
        <p:spPr>
          <a:xfrm>
            <a:off x="14962788" y="7051111"/>
            <a:ext cx="3493612" cy="1759510"/>
          </a:xfrm>
          <a:custGeom>
            <a:avLst/>
            <a:gdLst/>
            <a:ahLst/>
            <a:cxnLst/>
            <a:rect l="l" t="t" r="r" b="b"/>
            <a:pathLst>
              <a:path w="3493612" h="1759510">
                <a:moveTo>
                  <a:pt x="0" y="0"/>
                </a:moveTo>
                <a:lnTo>
                  <a:pt x="3493612" y="0"/>
                </a:lnTo>
                <a:lnTo>
                  <a:pt x="3493612" y="1759510"/>
                </a:lnTo>
                <a:lnTo>
                  <a:pt x="0" y="1759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AutoShape 4"/>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AutoShape 5"/>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6" name="Freeform 6"/>
          <p:cNvSpPr/>
          <p:nvPr/>
        </p:nvSpPr>
        <p:spPr>
          <a:xfrm>
            <a:off x="0" y="8026"/>
            <a:ext cx="2611028" cy="1020674"/>
          </a:xfrm>
          <a:custGeom>
            <a:avLst/>
            <a:gdLst/>
            <a:ahLst/>
            <a:cxnLst/>
            <a:rect l="l" t="t" r="r" b="b"/>
            <a:pathLst>
              <a:path w="2611028" h="1020674">
                <a:moveTo>
                  <a:pt x="0" y="0"/>
                </a:moveTo>
                <a:lnTo>
                  <a:pt x="2611028" y="0"/>
                </a:lnTo>
                <a:lnTo>
                  <a:pt x="2611028" y="1020674"/>
                </a:lnTo>
                <a:lnTo>
                  <a:pt x="0" y="1020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Freeform 7"/>
          <p:cNvSpPr/>
          <p:nvPr/>
        </p:nvSpPr>
        <p:spPr>
          <a:xfrm>
            <a:off x="11169228" y="2350728"/>
            <a:ext cx="5904908" cy="5580138"/>
          </a:xfrm>
          <a:custGeom>
            <a:avLst/>
            <a:gdLst/>
            <a:ahLst/>
            <a:cxnLst/>
            <a:rect l="l" t="t" r="r" b="b"/>
            <a:pathLst>
              <a:path w="5904908" h="5580138">
                <a:moveTo>
                  <a:pt x="0" y="0"/>
                </a:moveTo>
                <a:lnTo>
                  <a:pt x="5904909" y="0"/>
                </a:lnTo>
                <a:lnTo>
                  <a:pt x="5904909" y="5580138"/>
                </a:lnTo>
                <a:lnTo>
                  <a:pt x="0" y="55801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8" name="TextBox 8"/>
          <p:cNvSpPr txBox="1"/>
          <p:nvPr/>
        </p:nvSpPr>
        <p:spPr>
          <a:xfrm>
            <a:off x="711043" y="1383026"/>
            <a:ext cx="10872163" cy="3028807"/>
          </a:xfrm>
          <a:prstGeom prst="rect">
            <a:avLst/>
          </a:prstGeom>
        </p:spPr>
        <p:txBody>
          <a:bodyPr lIns="0" tIns="0" rIns="0" bIns="0" rtlCol="0" anchor="t">
            <a:spAutoFit/>
          </a:bodyPr>
          <a:lstStyle/>
          <a:p>
            <a:pPr algn="l">
              <a:lnSpc>
                <a:spcPts val="7823"/>
              </a:lnSpc>
            </a:pPr>
            <a:r>
              <a:rPr lang="en-US" sz="7823" spc="-618">
                <a:solidFill>
                  <a:srgbClr val="000000"/>
                </a:solidFill>
                <a:latin typeface="Archivo Black"/>
                <a:ea typeface="Archivo Black"/>
                <a:cs typeface="Archivo Black"/>
                <a:sym typeface="Archivo Black"/>
              </a:rPr>
              <a:t>What is Level 1 </a:t>
            </a:r>
          </a:p>
          <a:p>
            <a:pPr algn="l">
              <a:lnSpc>
                <a:spcPts val="7823"/>
              </a:lnSpc>
            </a:pPr>
            <a:r>
              <a:rPr lang="en-US" sz="7823" spc="-618">
                <a:solidFill>
                  <a:srgbClr val="000000"/>
                </a:solidFill>
                <a:latin typeface="Archivo Black"/>
                <a:ea typeface="Archivo Black"/>
                <a:cs typeface="Archivo Black"/>
                <a:sym typeface="Archivo Black"/>
              </a:rPr>
              <a:t>Data Flow Diagram?</a:t>
            </a:r>
          </a:p>
          <a:p>
            <a:pPr algn="l">
              <a:lnSpc>
                <a:spcPts val="7823"/>
              </a:lnSpc>
            </a:pPr>
            <a:endParaRPr lang="en-US" sz="7823" spc="-618">
              <a:solidFill>
                <a:srgbClr val="000000"/>
              </a:solidFill>
              <a:latin typeface="Archivo Black"/>
              <a:ea typeface="Archivo Black"/>
              <a:cs typeface="Archivo Black"/>
              <a:sym typeface="Archivo Black"/>
            </a:endParaRPr>
          </a:p>
        </p:txBody>
      </p:sp>
      <p:sp>
        <p:nvSpPr>
          <p:cNvPr id="9" name="TextBox 9"/>
          <p:cNvSpPr txBox="1"/>
          <p:nvPr/>
        </p:nvSpPr>
        <p:spPr>
          <a:xfrm>
            <a:off x="1269030" y="3907852"/>
            <a:ext cx="9539907" cy="4023014"/>
          </a:xfrm>
          <a:prstGeom prst="rect">
            <a:avLst/>
          </a:prstGeom>
        </p:spPr>
        <p:txBody>
          <a:bodyPr lIns="0" tIns="0" rIns="0" bIns="0" rtlCol="0" anchor="t">
            <a:spAutoFit/>
          </a:bodyPr>
          <a:lstStyle/>
          <a:p>
            <a:pPr algn="l">
              <a:lnSpc>
                <a:spcPts val="4011"/>
              </a:lnSpc>
              <a:spcBef>
                <a:spcPct val="0"/>
              </a:spcBef>
            </a:pPr>
            <a:r>
              <a:rPr lang="en-US" sz="2865" b="1" dirty="0">
                <a:solidFill>
                  <a:srgbClr val="000000"/>
                </a:solidFill>
                <a:latin typeface="Garet Bold"/>
                <a:ea typeface="Garet Bold"/>
                <a:cs typeface="Garet Bold"/>
                <a:sym typeface="Garet Bold"/>
              </a:rPr>
              <a:t>A Level 1 DFD breaks down the system from the Context Diagram (Level 0 DFD) into sub-processes, showing how data flows between them, external entities, and data stores. It provides a detailed view of the system’s internal operations, helping stakeholders and developers understand how information is processed, stored, and transferred.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PH"/>
          </a:p>
        </p:txBody>
      </p:sp>
      <p:sp>
        <p:nvSpPr>
          <p:cNvPr id="3" name="AutoShape 3"/>
          <p:cNvSpPr/>
          <p:nvPr/>
        </p:nvSpPr>
        <p:spPr>
          <a:xfrm>
            <a:off x="-585133" y="9289376"/>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4" name="AutoShape 4"/>
          <p:cNvSpPr/>
          <p:nvPr/>
        </p:nvSpPr>
        <p:spPr>
          <a:xfrm>
            <a:off x="-585133" y="9775151"/>
            <a:ext cx="18873133" cy="0"/>
          </a:xfrm>
          <a:prstGeom prst="line">
            <a:avLst/>
          </a:prstGeom>
          <a:ln w="9525" cap="rnd">
            <a:solidFill>
              <a:srgbClr val="000000"/>
            </a:solidFill>
            <a:prstDash val="solid"/>
            <a:headEnd type="none" w="sm" len="sm"/>
            <a:tailEnd type="none" w="sm" len="sm"/>
          </a:ln>
        </p:spPr>
        <p:txBody>
          <a:bodyPr/>
          <a:lstStyle/>
          <a:p>
            <a:endParaRPr lang="en-PH"/>
          </a:p>
        </p:txBody>
      </p:sp>
      <p:sp>
        <p:nvSpPr>
          <p:cNvPr id="5" name="Freeform 5"/>
          <p:cNvSpPr/>
          <p:nvPr/>
        </p:nvSpPr>
        <p:spPr>
          <a:xfrm>
            <a:off x="14794388" y="7525103"/>
            <a:ext cx="3493612" cy="1759510"/>
          </a:xfrm>
          <a:custGeom>
            <a:avLst/>
            <a:gdLst/>
            <a:ahLst/>
            <a:cxnLst/>
            <a:rect l="l" t="t" r="r" b="b"/>
            <a:pathLst>
              <a:path w="3493612" h="1759510">
                <a:moveTo>
                  <a:pt x="0" y="0"/>
                </a:moveTo>
                <a:lnTo>
                  <a:pt x="3493612" y="0"/>
                </a:lnTo>
                <a:lnTo>
                  <a:pt x="3493612" y="1759510"/>
                </a:lnTo>
                <a:lnTo>
                  <a:pt x="0" y="1759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6" name="Freeform 6"/>
          <p:cNvSpPr/>
          <p:nvPr/>
        </p:nvSpPr>
        <p:spPr>
          <a:xfrm>
            <a:off x="0" y="8026"/>
            <a:ext cx="2611028" cy="1020674"/>
          </a:xfrm>
          <a:custGeom>
            <a:avLst/>
            <a:gdLst/>
            <a:ahLst/>
            <a:cxnLst/>
            <a:rect l="l" t="t" r="r" b="b"/>
            <a:pathLst>
              <a:path w="2611028" h="1020674">
                <a:moveTo>
                  <a:pt x="0" y="0"/>
                </a:moveTo>
                <a:lnTo>
                  <a:pt x="2611028" y="0"/>
                </a:lnTo>
                <a:lnTo>
                  <a:pt x="2611028" y="1020674"/>
                </a:lnTo>
                <a:lnTo>
                  <a:pt x="0" y="1020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Freeform 7"/>
          <p:cNvSpPr/>
          <p:nvPr/>
        </p:nvSpPr>
        <p:spPr>
          <a:xfrm>
            <a:off x="11627289" y="293631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8" name="TextBox 8"/>
          <p:cNvSpPr txBox="1"/>
          <p:nvPr/>
        </p:nvSpPr>
        <p:spPr>
          <a:xfrm>
            <a:off x="1093549" y="1331209"/>
            <a:ext cx="9702865" cy="894616"/>
          </a:xfrm>
          <a:prstGeom prst="rect">
            <a:avLst/>
          </a:prstGeom>
        </p:spPr>
        <p:txBody>
          <a:bodyPr lIns="0" tIns="0" rIns="0" bIns="0" rtlCol="0" anchor="t">
            <a:spAutoFit/>
          </a:bodyPr>
          <a:lstStyle/>
          <a:p>
            <a:pPr algn="l">
              <a:lnSpc>
                <a:spcPts val="6723"/>
              </a:lnSpc>
            </a:pPr>
            <a:r>
              <a:rPr lang="en-US" sz="6723" spc="-531">
                <a:solidFill>
                  <a:srgbClr val="000000"/>
                </a:solidFill>
                <a:latin typeface="Archivo Black"/>
                <a:ea typeface="Archivo Black"/>
                <a:cs typeface="Archivo Black"/>
                <a:sym typeface="Archivo Black"/>
              </a:rPr>
              <a:t>How does it WORK?</a:t>
            </a:r>
          </a:p>
        </p:txBody>
      </p:sp>
      <p:grpSp>
        <p:nvGrpSpPr>
          <p:cNvPr id="9" name="Group 9"/>
          <p:cNvGrpSpPr/>
          <p:nvPr/>
        </p:nvGrpSpPr>
        <p:grpSpPr>
          <a:xfrm>
            <a:off x="1591130" y="3605605"/>
            <a:ext cx="8707703" cy="1464600"/>
            <a:chOff x="0" y="0"/>
            <a:chExt cx="11610271" cy="1952800"/>
          </a:xfrm>
        </p:grpSpPr>
        <p:sp>
          <p:nvSpPr>
            <p:cNvPr id="10" name="TextBox 10"/>
            <p:cNvSpPr txBox="1"/>
            <p:nvPr/>
          </p:nvSpPr>
          <p:spPr>
            <a:xfrm>
              <a:off x="0" y="-9525"/>
              <a:ext cx="11610271" cy="488833"/>
            </a:xfrm>
            <a:prstGeom prst="rect">
              <a:avLst/>
            </a:prstGeom>
          </p:spPr>
          <p:txBody>
            <a:bodyPr lIns="0" tIns="0" rIns="0" bIns="0" rtlCol="0" anchor="t">
              <a:spAutoFit/>
            </a:bodyPr>
            <a:lstStyle/>
            <a:p>
              <a:pPr marL="0" lvl="0" indent="0" algn="l">
                <a:lnSpc>
                  <a:spcPts val="3091"/>
                </a:lnSpc>
                <a:spcBef>
                  <a:spcPct val="0"/>
                </a:spcBef>
              </a:pPr>
              <a:r>
                <a:rPr lang="en-US" sz="2378" b="1">
                  <a:solidFill>
                    <a:srgbClr val="000000"/>
                  </a:solidFill>
                  <a:latin typeface="Garet Bold"/>
                  <a:ea typeface="Garet Bold"/>
                  <a:cs typeface="Garet Bold"/>
                  <a:sym typeface="Garet Bold"/>
                </a:rPr>
                <a:t>Symbols and Conventions</a:t>
              </a:r>
            </a:p>
          </p:txBody>
        </p:sp>
        <p:sp>
          <p:nvSpPr>
            <p:cNvPr id="11" name="TextBox 11"/>
            <p:cNvSpPr txBox="1"/>
            <p:nvPr/>
          </p:nvSpPr>
          <p:spPr>
            <a:xfrm>
              <a:off x="0" y="582143"/>
              <a:ext cx="11610271" cy="1370657"/>
            </a:xfrm>
            <a:prstGeom prst="rect">
              <a:avLst/>
            </a:prstGeom>
          </p:spPr>
          <p:txBody>
            <a:bodyPr lIns="0" tIns="0" rIns="0" bIns="0" rtlCol="0" anchor="t">
              <a:spAutoFit/>
            </a:bodyPr>
            <a:lstStyle/>
            <a:p>
              <a:pPr marL="0" lvl="0" indent="0" algn="l">
                <a:lnSpc>
                  <a:spcPts val="2720"/>
                </a:lnSpc>
                <a:spcBef>
                  <a:spcPct val="0"/>
                </a:spcBef>
              </a:pPr>
              <a:r>
                <a:rPr lang="en-US" sz="2092">
                  <a:solidFill>
                    <a:srgbClr val="000000"/>
                  </a:solidFill>
                  <a:latin typeface="Garet"/>
                  <a:ea typeface="Garet"/>
                  <a:cs typeface="Garet"/>
                  <a:sym typeface="Garet"/>
                </a:rPr>
                <a:t>Proper symbols are used for processes, data stores, external entities, and data flows. Naming must follow conventions to avoid confusion.</a:t>
              </a:r>
            </a:p>
          </p:txBody>
        </p:sp>
      </p:grpSp>
      <p:grpSp>
        <p:nvGrpSpPr>
          <p:cNvPr id="12" name="Group 12"/>
          <p:cNvGrpSpPr/>
          <p:nvPr/>
        </p:nvGrpSpPr>
        <p:grpSpPr>
          <a:xfrm>
            <a:off x="1591130" y="5336383"/>
            <a:ext cx="8707703" cy="1808980"/>
            <a:chOff x="0" y="0"/>
            <a:chExt cx="11610271" cy="2411973"/>
          </a:xfrm>
        </p:grpSpPr>
        <p:sp>
          <p:nvSpPr>
            <p:cNvPr id="13" name="TextBox 13"/>
            <p:cNvSpPr txBox="1"/>
            <p:nvPr/>
          </p:nvSpPr>
          <p:spPr>
            <a:xfrm>
              <a:off x="0" y="-9525"/>
              <a:ext cx="11610271" cy="488833"/>
            </a:xfrm>
            <a:prstGeom prst="rect">
              <a:avLst/>
            </a:prstGeom>
          </p:spPr>
          <p:txBody>
            <a:bodyPr lIns="0" tIns="0" rIns="0" bIns="0" rtlCol="0" anchor="t">
              <a:spAutoFit/>
            </a:bodyPr>
            <a:lstStyle/>
            <a:p>
              <a:pPr marL="0" lvl="0" indent="0" algn="l">
                <a:lnSpc>
                  <a:spcPts val="3091"/>
                </a:lnSpc>
                <a:spcBef>
                  <a:spcPct val="0"/>
                </a:spcBef>
              </a:pPr>
              <a:r>
                <a:rPr lang="en-US" sz="2378" b="1">
                  <a:solidFill>
                    <a:srgbClr val="000000"/>
                  </a:solidFill>
                  <a:latin typeface="Garet Bold"/>
                  <a:ea typeface="Garet Bold"/>
                  <a:cs typeface="Garet Bold"/>
                  <a:sym typeface="Garet Bold"/>
                </a:rPr>
                <a:t>DFD Styles</a:t>
              </a:r>
            </a:p>
          </p:txBody>
        </p:sp>
        <p:sp>
          <p:nvSpPr>
            <p:cNvPr id="14" name="TextBox 14"/>
            <p:cNvSpPr txBox="1"/>
            <p:nvPr/>
          </p:nvSpPr>
          <p:spPr>
            <a:xfrm>
              <a:off x="0" y="582143"/>
              <a:ext cx="11610271" cy="1829830"/>
            </a:xfrm>
            <a:prstGeom prst="rect">
              <a:avLst/>
            </a:prstGeom>
          </p:spPr>
          <p:txBody>
            <a:bodyPr lIns="0" tIns="0" rIns="0" bIns="0" rtlCol="0" anchor="t">
              <a:spAutoFit/>
            </a:bodyPr>
            <a:lstStyle/>
            <a:p>
              <a:pPr marL="0" lvl="0" indent="0" algn="l">
                <a:lnSpc>
                  <a:spcPts val="2720"/>
                </a:lnSpc>
                <a:spcBef>
                  <a:spcPct val="0"/>
                </a:spcBef>
              </a:pPr>
              <a:r>
                <a:rPr lang="en-US" sz="2092">
                  <a:solidFill>
                    <a:srgbClr val="000000"/>
                  </a:solidFill>
                  <a:latin typeface="Garet"/>
                  <a:ea typeface="Garet"/>
                  <a:cs typeface="Garet"/>
                  <a:sym typeface="Garet"/>
                </a:rPr>
                <a:t>There are two main styles—Gane &amp; Sarson and DeMarco &amp; Yourdon. In this module, we focus on Gane &amp; Sarson symbols, which are commonly used in universities and capstone projects.</a:t>
              </a:r>
            </a:p>
          </p:txBody>
        </p:sp>
      </p:grpSp>
      <p:grpSp>
        <p:nvGrpSpPr>
          <p:cNvPr id="15" name="Group 15"/>
          <p:cNvGrpSpPr/>
          <p:nvPr/>
        </p:nvGrpSpPr>
        <p:grpSpPr>
          <a:xfrm>
            <a:off x="1591130" y="7443956"/>
            <a:ext cx="8707703" cy="1464600"/>
            <a:chOff x="0" y="0"/>
            <a:chExt cx="11610271" cy="1952800"/>
          </a:xfrm>
        </p:grpSpPr>
        <p:sp>
          <p:nvSpPr>
            <p:cNvPr id="16" name="TextBox 16"/>
            <p:cNvSpPr txBox="1"/>
            <p:nvPr/>
          </p:nvSpPr>
          <p:spPr>
            <a:xfrm>
              <a:off x="0" y="-9525"/>
              <a:ext cx="11610271" cy="488833"/>
            </a:xfrm>
            <a:prstGeom prst="rect">
              <a:avLst/>
            </a:prstGeom>
          </p:spPr>
          <p:txBody>
            <a:bodyPr lIns="0" tIns="0" rIns="0" bIns="0" rtlCol="0" anchor="t">
              <a:spAutoFit/>
            </a:bodyPr>
            <a:lstStyle/>
            <a:p>
              <a:pPr marL="0" lvl="0" indent="0" algn="l">
                <a:lnSpc>
                  <a:spcPts val="3091"/>
                </a:lnSpc>
                <a:spcBef>
                  <a:spcPct val="0"/>
                </a:spcBef>
              </a:pPr>
              <a:r>
                <a:rPr lang="en-US" sz="2378" b="1">
                  <a:solidFill>
                    <a:srgbClr val="000000"/>
                  </a:solidFill>
                  <a:latin typeface="Garet Bold"/>
                  <a:ea typeface="Garet Bold"/>
                  <a:cs typeface="Garet Bold"/>
                  <a:sym typeface="Garet Bold"/>
                </a:rPr>
                <a:t>Purpose</a:t>
              </a:r>
            </a:p>
          </p:txBody>
        </p:sp>
        <p:sp>
          <p:nvSpPr>
            <p:cNvPr id="17" name="TextBox 17"/>
            <p:cNvSpPr txBox="1"/>
            <p:nvPr/>
          </p:nvSpPr>
          <p:spPr>
            <a:xfrm>
              <a:off x="0" y="582143"/>
              <a:ext cx="11610271" cy="1370657"/>
            </a:xfrm>
            <a:prstGeom prst="rect">
              <a:avLst/>
            </a:prstGeom>
          </p:spPr>
          <p:txBody>
            <a:bodyPr lIns="0" tIns="0" rIns="0" bIns="0" rtlCol="0" anchor="t">
              <a:spAutoFit/>
            </a:bodyPr>
            <a:lstStyle/>
            <a:p>
              <a:pPr marL="0" lvl="0" indent="0" algn="l">
                <a:lnSpc>
                  <a:spcPts val="2720"/>
                </a:lnSpc>
                <a:spcBef>
                  <a:spcPct val="0"/>
                </a:spcBef>
              </a:pPr>
              <a:r>
                <a:rPr lang="en-US" sz="2092">
                  <a:solidFill>
                    <a:srgbClr val="000000"/>
                  </a:solidFill>
                  <a:latin typeface="Garet"/>
                  <a:ea typeface="Garet"/>
                  <a:cs typeface="Garet"/>
                  <a:sym typeface="Garet"/>
                </a:rPr>
                <a:t>Level 1 DFD clarifies the functional structure of the system, showing how information is processed, stored, and transmitted internally.</a:t>
              </a:r>
            </a:p>
          </p:txBody>
        </p:sp>
      </p:grpSp>
      <p:sp>
        <p:nvSpPr>
          <p:cNvPr id="18" name="TextBox 18"/>
          <p:cNvSpPr txBox="1"/>
          <p:nvPr/>
        </p:nvSpPr>
        <p:spPr>
          <a:xfrm>
            <a:off x="1093549" y="2837051"/>
            <a:ext cx="2284807" cy="397078"/>
          </a:xfrm>
          <a:prstGeom prst="rect">
            <a:avLst/>
          </a:prstGeom>
        </p:spPr>
        <p:txBody>
          <a:bodyPr lIns="0" tIns="0" rIns="0" bIns="0" rtlCol="0" anchor="t">
            <a:spAutoFit/>
          </a:bodyPr>
          <a:lstStyle/>
          <a:p>
            <a:pPr marL="0" lvl="0" indent="0" algn="l">
              <a:lnSpc>
                <a:spcPts val="3221"/>
              </a:lnSpc>
              <a:spcBef>
                <a:spcPct val="0"/>
              </a:spcBef>
            </a:pPr>
            <a:r>
              <a:rPr lang="en-US" sz="2478" b="1">
                <a:solidFill>
                  <a:srgbClr val="000000"/>
                </a:solidFill>
                <a:latin typeface="Garet Bold"/>
                <a:ea typeface="Garet Bold"/>
                <a:cs typeface="Garet Bold"/>
                <a:sym typeface="Garet Bold"/>
              </a:rPr>
              <a:t>KEY POINTS: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1589</Words>
  <Application>Microsoft Office PowerPoint</Application>
  <PresentationFormat>Custom</PresentationFormat>
  <Paragraphs>151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Garet</vt:lpstr>
      <vt:lpstr>Calibri</vt:lpstr>
      <vt:lpstr>Arial</vt:lpstr>
      <vt:lpstr>Garet Bold</vt:lpstr>
      <vt:lpstr>Archivo Black</vt:lpstr>
      <vt:lpstr>Garet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CAPSTONE REPORT</dc:title>
  <cp:lastModifiedBy>office11356</cp:lastModifiedBy>
  <cp:revision>3</cp:revision>
  <dcterms:created xsi:type="dcterms:W3CDTF">2006-08-16T00:00:00Z</dcterms:created>
  <dcterms:modified xsi:type="dcterms:W3CDTF">2025-11-14T09:34:51Z</dcterms:modified>
  <dc:identifier>DAG4mE0SfTQ</dc:identifier>
</cp:coreProperties>
</file>